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8" r:id="rId5"/>
    <p:sldId id="259"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E9"/>
    <a:srgbClr val="13628F"/>
    <a:srgbClr val="C3D2D7"/>
    <a:srgbClr val="3CA18D"/>
    <a:srgbClr val="C4D0D6"/>
    <a:srgbClr val="123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1" d="100"/>
          <a:sy n="61" d="100"/>
        </p:scale>
        <p:origin x="7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E6261-6114-462A-AA4B-F14D8843ACD5}" type="datetimeFigureOut">
              <a:rPr lang="en-US" smtClean="0"/>
              <a:t>12/19/2025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D5CFE-429C-4C55-A5AB-35930A409B2D}" type="slidenum">
              <a:rPr lang="en-US" smtClean="0"/>
              <a:t>‹#›</a:t>
            </a:fld>
            <a:endParaRPr lang="en-US"/>
          </a:p>
        </p:txBody>
      </p:sp>
    </p:spTree>
    <p:extLst>
      <p:ext uri="{BB962C8B-B14F-4D97-AF65-F5344CB8AC3E}">
        <p14:creationId xmlns:p14="http://schemas.microsoft.com/office/powerpoint/2010/main" val="195486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rgbClr val="25618C"/>
          </a:solidFill>
          <a:ln w="3810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E8BC944C-C024-944E-BB28-6E637B5DB8DE}"/>
              </a:ext>
            </a:extLst>
          </p:cNvPr>
          <p:cNvPicPr>
            <a:picLocks noChangeAspect="1"/>
          </p:cNvPicPr>
          <p:nvPr userDrawn="1"/>
        </p:nvPicPr>
        <p:blipFill rotWithShape="1">
          <a:blip r:embed="rId2">
            <a:alphaModFix amt="10000"/>
          </a:blip>
          <a:srcRect l="850" r="16032"/>
          <a:stretch/>
        </p:blipFill>
        <p:spPr>
          <a:xfrm>
            <a:off x="-50800" y="0"/>
            <a:ext cx="12242800" cy="6858000"/>
          </a:xfrm>
          <a:prstGeom prst="rect">
            <a:avLst/>
          </a:prstGeom>
        </p:spPr>
      </p:pic>
      <p:sp>
        <p:nvSpPr>
          <p:cNvPr id="20" name="Rectangle 19"/>
          <p:cNvSpPr/>
          <p:nvPr userDrawn="1"/>
        </p:nvSpPr>
        <p:spPr>
          <a:xfrm>
            <a:off x="0" y="3394759"/>
            <a:ext cx="9715500" cy="2752436"/>
          </a:xfrm>
          <a:prstGeom prst="rect">
            <a:avLst/>
          </a:prstGeom>
          <a:solidFill>
            <a:srgbClr val="FFFFFF"/>
          </a:solidFill>
          <a:ln w="3810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4" name="Straight Connector 23"/>
          <p:cNvCxnSpPr/>
          <p:nvPr userDrawn="1"/>
        </p:nvCxnSpPr>
        <p:spPr>
          <a:xfrm>
            <a:off x="3879523" y="3734583"/>
            <a:ext cx="16903" cy="2072788"/>
          </a:xfrm>
          <a:prstGeom prst="line">
            <a:avLst/>
          </a:prstGeom>
          <a:noFill/>
          <a:ln w="6350" cap="flat" cmpd="sng" algn="ctr">
            <a:solidFill>
              <a:sysClr val="window" lastClr="FFFFFF">
                <a:lumMod val="50000"/>
              </a:sysClr>
            </a:solidFill>
            <a:prstDash val="solid"/>
          </a:ln>
          <a:effectLst/>
        </p:spPr>
      </p:cxnSp>
      <p:sp>
        <p:nvSpPr>
          <p:cNvPr id="33" name="Text Placeholder 32"/>
          <p:cNvSpPr>
            <a:spLocks noGrp="1"/>
          </p:cNvSpPr>
          <p:nvPr>
            <p:ph type="body" sz="quarter" idx="10" hasCustomPrompt="1"/>
          </p:nvPr>
        </p:nvSpPr>
        <p:spPr>
          <a:xfrm>
            <a:off x="4184650" y="3715764"/>
            <a:ext cx="5251450" cy="1282700"/>
          </a:xfrm>
        </p:spPr>
        <p:txBody>
          <a:bodyPr anchor="ctr">
            <a:normAutofit/>
          </a:bodyPr>
          <a:lstStyle>
            <a:lvl1pPr marL="0" indent="0">
              <a:buNone/>
              <a:defRPr sz="4400" baseline="0">
                <a:solidFill>
                  <a:schemeClr val="accent1"/>
                </a:solidFill>
                <a:latin typeface="Tw Cen MT" panose="020B0602020104020603" pitchFamily="34" charset="0"/>
              </a:defRPr>
            </a:lvl1pPr>
          </a:lstStyle>
          <a:p>
            <a:pPr lvl="0"/>
            <a:r>
              <a:rPr lang="en-US" dirty="0"/>
              <a:t>Presentation Title</a:t>
            </a:r>
          </a:p>
        </p:txBody>
      </p:sp>
      <p:sp>
        <p:nvSpPr>
          <p:cNvPr id="35" name="Text Placeholder 34"/>
          <p:cNvSpPr>
            <a:spLocks noGrp="1"/>
          </p:cNvSpPr>
          <p:nvPr>
            <p:ph type="body" sz="quarter" idx="11" hasCustomPrompt="1"/>
          </p:nvPr>
        </p:nvSpPr>
        <p:spPr>
          <a:xfrm>
            <a:off x="4184650" y="5382152"/>
            <a:ext cx="5321300" cy="406400"/>
          </a:xfrm>
        </p:spPr>
        <p:txBody>
          <a:bodyPr>
            <a:noAutofit/>
          </a:bodyPr>
          <a:lstStyle>
            <a:lvl1pPr marL="0" indent="0">
              <a:buNone/>
              <a:defRPr sz="2800">
                <a:latin typeface="Georgia" panose="02040502050405020303" pitchFamily="18" charset="0"/>
                <a:cs typeface="Arial" panose="020B0604020202020204" pitchFamily="34" charset="0"/>
              </a:defRPr>
            </a:lvl1pPr>
          </a:lstStyle>
          <a:p>
            <a:pPr lvl="0"/>
            <a:r>
              <a:rPr lang="en-US" dirty="0"/>
              <a:t>Subtitle</a:t>
            </a:r>
          </a:p>
        </p:txBody>
      </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6420" y="3751382"/>
            <a:ext cx="3297992" cy="2039191"/>
          </a:xfrm>
          <a:prstGeom prst="rect">
            <a:avLst/>
          </a:prstGeom>
        </p:spPr>
      </p:pic>
    </p:spTree>
    <p:extLst>
      <p:ext uri="{BB962C8B-B14F-4D97-AF65-F5344CB8AC3E}">
        <p14:creationId xmlns:p14="http://schemas.microsoft.com/office/powerpoint/2010/main" val="6042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with color">
    <p:spTree>
      <p:nvGrpSpPr>
        <p:cNvPr id="1" name=""/>
        <p:cNvGrpSpPr/>
        <p:nvPr/>
      </p:nvGrpSpPr>
      <p:grpSpPr>
        <a:xfrm>
          <a:off x="0" y="0"/>
          <a:ext cx="0" cy="0"/>
          <a:chOff x="0" y="0"/>
          <a:chExt cx="0" cy="0"/>
        </a:xfrm>
      </p:grpSpPr>
      <p:sp>
        <p:nvSpPr>
          <p:cNvPr id="19" name="Rectangle 18"/>
          <p:cNvSpPr/>
          <p:nvPr userDrawn="1"/>
        </p:nvSpPr>
        <p:spPr>
          <a:xfrm>
            <a:off x="8115300" y="1690688"/>
            <a:ext cx="4076700" cy="5167312"/>
          </a:xfrm>
          <a:prstGeom prst="rect">
            <a:avLst/>
          </a:prstGeom>
          <a:solidFill>
            <a:srgbClr val="3CA18D"/>
          </a:solidFill>
          <a:ln w="381000" cmpd="sng">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73050" y="365125"/>
            <a:ext cx="11633200" cy="1325563"/>
          </a:xfrm>
        </p:spPr>
        <p:txBody>
          <a:bodyPr/>
          <a:lstStyle>
            <a:lvl1pPr>
              <a:defRPr>
                <a:solidFill>
                  <a:schemeClr val="accent1"/>
                </a:solidFill>
              </a:defRPr>
            </a:lvl1pPr>
          </a:lstStyle>
          <a:p>
            <a:r>
              <a:rPr lang="en-US" dirty="0"/>
              <a:t>Click to edit title</a:t>
            </a:r>
          </a:p>
        </p:txBody>
      </p:sp>
      <p:sp>
        <p:nvSpPr>
          <p:cNvPr id="5" name="Slide Number Placeholder 4"/>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dirty="0"/>
          </a:p>
        </p:txBody>
      </p:sp>
      <p:sp>
        <p:nvSpPr>
          <p:cNvPr id="11" name="Rectangle 10"/>
          <p:cNvSpPr/>
          <p:nvPr userDrawn="1"/>
        </p:nvSpPr>
        <p:spPr>
          <a:xfrm>
            <a:off x="0" y="1690688"/>
            <a:ext cx="4076700" cy="5167312"/>
          </a:xfrm>
          <a:prstGeom prst="rect">
            <a:avLst/>
          </a:prstGeom>
          <a:solidFill>
            <a:srgbClr val="25618C"/>
          </a:solidFill>
          <a:ln w="381000" cmpd="sng">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4051300" y="1690688"/>
            <a:ext cx="4076700" cy="5167312"/>
          </a:xfrm>
          <a:prstGeom prst="rect">
            <a:avLst/>
          </a:prstGeom>
          <a:solidFill>
            <a:srgbClr val="C4D0D6"/>
          </a:solidFill>
          <a:ln w="381000" cmpd="sng">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 Placeholder 7"/>
          <p:cNvSpPr>
            <a:spLocks noGrp="1"/>
          </p:cNvSpPr>
          <p:nvPr>
            <p:ph type="body" sz="quarter" idx="15" hasCustomPrompt="1"/>
          </p:nvPr>
        </p:nvSpPr>
        <p:spPr>
          <a:xfrm>
            <a:off x="282575" y="2353469"/>
            <a:ext cx="3482975" cy="38417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7"/>
          <p:cNvSpPr>
            <a:spLocks noGrp="1"/>
          </p:cNvSpPr>
          <p:nvPr>
            <p:ph type="body" sz="quarter" idx="16" hasCustomPrompt="1"/>
          </p:nvPr>
        </p:nvSpPr>
        <p:spPr>
          <a:xfrm>
            <a:off x="4348162" y="2353469"/>
            <a:ext cx="3482975" cy="38417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p:cNvSpPr>
            <a:spLocks noGrp="1"/>
          </p:cNvSpPr>
          <p:nvPr>
            <p:ph type="body" sz="quarter" idx="17" hasCustomPrompt="1"/>
          </p:nvPr>
        </p:nvSpPr>
        <p:spPr>
          <a:xfrm>
            <a:off x="8443912" y="2378075"/>
            <a:ext cx="3482975" cy="38417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941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ple quot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25618C"/>
          </a:solidFill>
          <a:ln w="3810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111" y="361366"/>
            <a:ext cx="789178" cy="750468"/>
          </a:xfrm>
          <a:prstGeom prst="rect">
            <a:avLst/>
          </a:prstGeom>
        </p:spPr>
      </p:pic>
      <p:sp>
        <p:nvSpPr>
          <p:cNvPr id="11" name="Text Placeholder 10"/>
          <p:cNvSpPr>
            <a:spLocks noGrp="1"/>
          </p:cNvSpPr>
          <p:nvPr>
            <p:ph type="body" sz="quarter" idx="13" hasCustomPrompt="1"/>
          </p:nvPr>
        </p:nvSpPr>
        <p:spPr>
          <a:xfrm>
            <a:off x="608711" y="2628900"/>
            <a:ext cx="9207500" cy="2476500"/>
          </a:xfrm>
        </p:spPr>
        <p:txBody>
          <a:bodyPr>
            <a:noAutofit/>
          </a:bodyPr>
          <a:lstStyle>
            <a:lvl1pPr marL="0" indent="0">
              <a:spcAft>
                <a:spcPts val="2000"/>
              </a:spcAft>
              <a:buNone/>
              <a:defRPr sz="5400">
                <a:solidFill>
                  <a:schemeClr val="bg1"/>
                </a:solidFill>
                <a:latin typeface="Tw Cen MT" panose="020B0602020104020603" pitchFamily="34" charset="0"/>
              </a:defRPr>
            </a:lvl1pPr>
            <a:lvl2pPr>
              <a:defRPr sz="5400"/>
            </a:lvl2pPr>
            <a:lvl3pPr>
              <a:defRPr sz="5400"/>
            </a:lvl3pPr>
            <a:lvl4pPr>
              <a:defRPr sz="5400"/>
            </a:lvl4pPr>
            <a:lvl5pPr>
              <a:defRPr sz="5400"/>
            </a:lvl5pPr>
          </a:lstStyle>
          <a:p>
            <a:pPr lvl="0"/>
            <a:r>
              <a:rPr lang="en-US" dirty="0"/>
              <a:t>“I never would have thought that </a:t>
            </a:r>
            <a:r>
              <a:rPr lang="en-US" dirty="0" err="1"/>
              <a:t>DataDENT</a:t>
            </a:r>
            <a:r>
              <a:rPr lang="en-US" dirty="0"/>
              <a:t> would be the answer.”</a:t>
            </a:r>
          </a:p>
        </p:txBody>
      </p:sp>
      <p:sp>
        <p:nvSpPr>
          <p:cNvPr id="13" name="Text Placeholder 12"/>
          <p:cNvSpPr>
            <a:spLocks noGrp="1"/>
          </p:cNvSpPr>
          <p:nvPr>
            <p:ph type="body" sz="quarter" idx="14" hasCustomPrompt="1"/>
          </p:nvPr>
        </p:nvSpPr>
        <p:spPr>
          <a:xfrm>
            <a:off x="608711" y="5432425"/>
            <a:ext cx="7367587" cy="596900"/>
          </a:xfrm>
        </p:spPr>
        <p:txBody>
          <a:bodyPr>
            <a:normAutofit/>
          </a:bodyPr>
          <a:lstStyle>
            <a:lvl1pPr marL="0" indent="0">
              <a:buNone/>
              <a:defRPr sz="2800" baseline="0">
                <a:solidFill>
                  <a:schemeClr val="bg1"/>
                </a:solidFill>
                <a:latin typeface="Georgia" panose="02040502050405020303" pitchFamily="18" charset="0"/>
              </a:defRPr>
            </a:lvl1pPr>
          </a:lstStyle>
          <a:p>
            <a:pPr lvl="0"/>
            <a:r>
              <a:rPr lang="en-US" dirty="0"/>
              <a:t>- Sample Person</a:t>
            </a:r>
          </a:p>
        </p:txBody>
      </p:sp>
    </p:spTree>
    <p:extLst>
      <p:ext uri="{BB962C8B-B14F-4D97-AF65-F5344CB8AC3E}">
        <p14:creationId xmlns:p14="http://schemas.microsoft.com/office/powerpoint/2010/main" val="160734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graphic with left banner">
    <p:spTree>
      <p:nvGrpSpPr>
        <p:cNvPr id="1" name=""/>
        <p:cNvGrpSpPr/>
        <p:nvPr/>
      </p:nvGrpSpPr>
      <p:grpSpPr>
        <a:xfrm>
          <a:off x="0" y="0"/>
          <a:ext cx="0" cy="0"/>
          <a:chOff x="0" y="0"/>
          <a:chExt cx="0" cy="0"/>
        </a:xfrm>
      </p:grpSpPr>
      <p:sp>
        <p:nvSpPr>
          <p:cNvPr id="7" name="Rectangle 6"/>
          <p:cNvSpPr/>
          <p:nvPr userDrawn="1"/>
        </p:nvSpPr>
        <p:spPr>
          <a:xfrm>
            <a:off x="0" y="0"/>
            <a:ext cx="3378200" cy="6858000"/>
          </a:xfrm>
          <a:prstGeom prst="rect">
            <a:avLst/>
          </a:prstGeom>
          <a:solidFill>
            <a:srgbClr val="25618C"/>
          </a:solidFill>
          <a:ln w="3810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215900" y="0"/>
            <a:ext cx="2921000" cy="1412875"/>
          </a:xfrm>
        </p:spPr>
        <p:txBody>
          <a:bodyPr>
            <a:normAutofit/>
          </a:bodyPr>
          <a:lstStyle>
            <a:lvl1pPr>
              <a:defRPr sz="2800">
                <a:solidFill>
                  <a:schemeClr val="bg1"/>
                </a:solidFill>
                <a:latin typeface="Georgia" panose="02040502050405020303" pitchFamily="18" charset="0"/>
              </a:defRPr>
            </a:lvl1pPr>
          </a:lstStyle>
          <a:p>
            <a:r>
              <a:rPr lang="en-US" dirty="0"/>
              <a:t>Click to edit title</a:t>
            </a:r>
          </a:p>
        </p:txBody>
      </p:sp>
      <p:sp>
        <p:nvSpPr>
          <p:cNvPr id="9" name="Text Placeholder 8"/>
          <p:cNvSpPr>
            <a:spLocks noGrp="1"/>
          </p:cNvSpPr>
          <p:nvPr>
            <p:ph type="body" sz="quarter" idx="13" hasCustomPrompt="1"/>
          </p:nvPr>
        </p:nvSpPr>
        <p:spPr>
          <a:xfrm>
            <a:off x="215900" y="1066800"/>
            <a:ext cx="2921000" cy="4926013"/>
          </a:xfrm>
        </p:spPr>
        <p:txBody>
          <a:bodyPr/>
          <a:lstStyle>
            <a:lvl1pPr marL="342900" indent="-342900">
              <a:buFont typeface="Arial" panose="020B0604020202020204" pitchFamily="34" charset="0"/>
              <a:buChar cha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&lt;Add text here&gt;</a:t>
            </a:r>
          </a:p>
        </p:txBody>
      </p:sp>
      <p:sp>
        <p:nvSpPr>
          <p:cNvPr id="13" name="Text Placeholder 12"/>
          <p:cNvSpPr>
            <a:spLocks noGrp="1"/>
          </p:cNvSpPr>
          <p:nvPr>
            <p:ph type="body" sz="quarter" idx="14" hasCustomPrompt="1"/>
          </p:nvPr>
        </p:nvSpPr>
        <p:spPr>
          <a:xfrm>
            <a:off x="3594100" y="5864951"/>
            <a:ext cx="8293100" cy="775561"/>
          </a:xfrm>
        </p:spPr>
        <p:txBody>
          <a:bodyPr>
            <a:normAutofit/>
          </a:bodyPr>
          <a:lstStyle>
            <a:lvl1pPr marL="228600" indent="-228600">
              <a:spcBef>
                <a:spcPts val="0"/>
              </a:spcBef>
              <a:spcAft>
                <a:spcPts val="1000"/>
              </a:spcAft>
              <a:buFont typeface="+mj-lt"/>
              <a:buAutoNum type="arabicPeriod"/>
              <a:defRPr sz="1000">
                <a:latin typeface="Arial" panose="020B0604020202020204" pitchFamily="34" charset="0"/>
                <a:cs typeface="Arial" panose="020B0604020202020204" pitchFamily="34" charset="0"/>
              </a:defRPr>
            </a:lvl1pPr>
          </a:lstStyle>
          <a:p>
            <a:pPr lvl="0"/>
            <a:r>
              <a:rPr lang="en-US" dirty="0"/>
              <a:t>&lt;Citation/Note&gt;</a:t>
            </a:r>
          </a:p>
          <a:p>
            <a:pPr lvl="0"/>
            <a:r>
              <a:rPr lang="en-US" dirty="0"/>
              <a:t>&lt;Citation/Note&gt;</a:t>
            </a:r>
          </a:p>
        </p:txBody>
      </p:sp>
      <p:sp>
        <p:nvSpPr>
          <p:cNvPr id="14" name="TextBox 13"/>
          <p:cNvSpPr txBox="1"/>
          <p:nvPr userDrawn="1"/>
        </p:nvSpPr>
        <p:spPr>
          <a:xfrm>
            <a:off x="3594100" y="5601414"/>
            <a:ext cx="4089400" cy="246221"/>
          </a:xfrm>
          <a:prstGeom prst="rect">
            <a:avLst/>
          </a:prstGeom>
          <a:noFill/>
        </p:spPr>
        <p:txBody>
          <a:bodyPr wrap="square" rtlCol="0">
            <a:spAutoFit/>
          </a:bodyPr>
          <a:lstStyle/>
          <a:p>
            <a:r>
              <a:rPr lang="en-US" sz="1000" b="1" spc="300" dirty="0">
                <a:latin typeface="Arial" panose="020B0604020202020204" pitchFamily="34" charset="0"/>
                <a:cs typeface="Arial" panose="020B0604020202020204" pitchFamily="34" charset="0"/>
              </a:rPr>
              <a:t>NOTES</a:t>
            </a:r>
          </a:p>
        </p:txBody>
      </p:sp>
      <p:cxnSp>
        <p:nvCxnSpPr>
          <p:cNvPr id="15" name="Straight Connector 14"/>
          <p:cNvCxnSpPr/>
          <p:nvPr userDrawn="1"/>
        </p:nvCxnSpPr>
        <p:spPr>
          <a:xfrm>
            <a:off x="4329544" y="5724524"/>
            <a:ext cx="7557656"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Chart Placeholder 18"/>
          <p:cNvSpPr>
            <a:spLocks noGrp="1"/>
          </p:cNvSpPr>
          <p:nvPr>
            <p:ph type="chart" sz="quarter" idx="15" hasCustomPrompt="1"/>
          </p:nvPr>
        </p:nvSpPr>
        <p:spPr>
          <a:xfrm>
            <a:off x="3594100" y="355600"/>
            <a:ext cx="8293100" cy="4978400"/>
          </a:xfrm>
        </p:spPr>
        <p:txBody>
          <a:bodyPr/>
          <a:lstStyle>
            <a:lvl1pPr marL="0" indent="0">
              <a:buNone/>
              <a:defRPr baseline="0"/>
            </a:lvl1pPr>
          </a:lstStyle>
          <a:p>
            <a:r>
              <a:rPr lang="en-US" dirty="0"/>
              <a:t>&lt;Image placeholder&gt;</a:t>
            </a:r>
          </a:p>
        </p:txBody>
      </p:sp>
      <p:sp>
        <p:nvSpPr>
          <p:cNvPr id="24" name="Slide Number Placeholder 23"/>
          <p:cNvSpPr>
            <a:spLocks noGrp="1"/>
          </p:cNvSpPr>
          <p:nvPr>
            <p:ph type="sldNum" sz="quarter" idx="18"/>
          </p:nvPr>
        </p:nvSpPr>
        <p:spPr>
          <a:xfrm>
            <a:off x="215900" y="6275387"/>
            <a:ext cx="2743200"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dirty="0"/>
          </a:p>
        </p:txBody>
      </p:sp>
    </p:spTree>
    <p:extLst>
      <p:ext uri="{BB962C8B-B14F-4D97-AF65-F5344CB8AC3E}">
        <p14:creationId xmlns:p14="http://schemas.microsoft.com/office/powerpoint/2010/main" val="97369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940800" y="6356350"/>
            <a:ext cx="2616200" cy="365125"/>
          </a:xfrm>
        </p:spPr>
        <p:txBody>
          <a:bodyPr/>
          <a:lstStyle>
            <a:lvl1pPr>
              <a:defRPr>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dirty="0"/>
          </a:p>
        </p:txBody>
      </p:sp>
      <p:sp>
        <p:nvSpPr>
          <p:cNvPr id="13" name="Text Placeholder 12"/>
          <p:cNvSpPr>
            <a:spLocks noGrp="1"/>
          </p:cNvSpPr>
          <p:nvPr>
            <p:ph type="body" sz="quarter" idx="14" hasCustomPrompt="1"/>
          </p:nvPr>
        </p:nvSpPr>
        <p:spPr>
          <a:xfrm>
            <a:off x="279400" y="5763351"/>
            <a:ext cx="11607800" cy="775561"/>
          </a:xfrm>
        </p:spPr>
        <p:txBody>
          <a:bodyPr>
            <a:normAutofit/>
          </a:bodyPr>
          <a:lstStyle>
            <a:lvl1pPr marL="228600" indent="-228600">
              <a:spcBef>
                <a:spcPts val="0"/>
              </a:spcBef>
              <a:spcAft>
                <a:spcPts val="1000"/>
              </a:spcAft>
              <a:buFont typeface="+mj-lt"/>
              <a:buAutoNum type="arabicPeriod"/>
              <a:defRPr sz="1000">
                <a:latin typeface="Arial" panose="020B0604020202020204" pitchFamily="34" charset="0"/>
                <a:cs typeface="Arial" panose="020B0604020202020204" pitchFamily="34" charset="0"/>
              </a:defRPr>
            </a:lvl1pPr>
          </a:lstStyle>
          <a:p>
            <a:pPr lvl="0"/>
            <a:r>
              <a:rPr lang="en-US" dirty="0"/>
              <a:t>&lt;Citation/Note&gt;</a:t>
            </a:r>
          </a:p>
          <a:p>
            <a:pPr lvl="0"/>
            <a:r>
              <a:rPr lang="en-US" dirty="0"/>
              <a:t>&lt;Citation/Note&gt;</a:t>
            </a:r>
          </a:p>
        </p:txBody>
      </p:sp>
      <p:sp>
        <p:nvSpPr>
          <p:cNvPr id="14" name="TextBox 13"/>
          <p:cNvSpPr txBox="1"/>
          <p:nvPr userDrawn="1"/>
        </p:nvSpPr>
        <p:spPr>
          <a:xfrm>
            <a:off x="279400" y="5499814"/>
            <a:ext cx="4089400" cy="246221"/>
          </a:xfrm>
          <a:prstGeom prst="rect">
            <a:avLst/>
          </a:prstGeom>
          <a:noFill/>
        </p:spPr>
        <p:txBody>
          <a:bodyPr wrap="square" rtlCol="0">
            <a:spAutoFit/>
          </a:bodyPr>
          <a:lstStyle/>
          <a:p>
            <a:r>
              <a:rPr lang="en-US" sz="1000" b="1" spc="300" dirty="0">
                <a:latin typeface="Arial" panose="020B0604020202020204" pitchFamily="34" charset="0"/>
                <a:cs typeface="Arial" panose="020B0604020202020204" pitchFamily="34" charset="0"/>
              </a:rPr>
              <a:t>NOTES</a:t>
            </a:r>
          </a:p>
        </p:txBody>
      </p:sp>
      <p:cxnSp>
        <p:nvCxnSpPr>
          <p:cNvPr id="15" name="Straight Connector 14"/>
          <p:cNvCxnSpPr/>
          <p:nvPr userDrawn="1"/>
        </p:nvCxnSpPr>
        <p:spPr>
          <a:xfrm>
            <a:off x="1014844" y="5622924"/>
            <a:ext cx="10872356"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Chart Placeholder 18"/>
          <p:cNvSpPr>
            <a:spLocks noGrp="1"/>
          </p:cNvSpPr>
          <p:nvPr>
            <p:ph type="chart" sz="quarter" idx="15" hasCustomPrompt="1"/>
          </p:nvPr>
        </p:nvSpPr>
        <p:spPr>
          <a:xfrm>
            <a:off x="279400" y="355600"/>
            <a:ext cx="11607800" cy="4978400"/>
          </a:xfrm>
        </p:spPr>
        <p:txBody>
          <a:bodyPr/>
          <a:lstStyle>
            <a:lvl1pPr marL="0" indent="0">
              <a:buNone/>
              <a:defRPr baseline="0"/>
            </a:lvl1pPr>
          </a:lstStyle>
          <a:p>
            <a:r>
              <a:rPr lang="en-US" dirty="0"/>
              <a:t>&lt;Image placeholder&gt;</a:t>
            </a:r>
          </a:p>
        </p:txBody>
      </p:sp>
    </p:spTree>
    <p:extLst>
      <p:ext uri="{BB962C8B-B14F-4D97-AF65-F5344CB8AC3E}">
        <p14:creationId xmlns:p14="http://schemas.microsoft.com/office/powerpoint/2010/main" val="842072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940800" y="6356350"/>
            <a:ext cx="2616200" cy="365125"/>
          </a:xfrm>
        </p:spPr>
        <p:txBody>
          <a:bodyPr/>
          <a:lstStyle>
            <a:lvl1pPr>
              <a:defRPr>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dirty="0"/>
          </a:p>
        </p:txBody>
      </p:sp>
      <p:sp>
        <p:nvSpPr>
          <p:cNvPr id="13" name="Text Placeholder 12"/>
          <p:cNvSpPr>
            <a:spLocks noGrp="1"/>
          </p:cNvSpPr>
          <p:nvPr>
            <p:ph type="body" sz="quarter" idx="14" hasCustomPrompt="1"/>
          </p:nvPr>
        </p:nvSpPr>
        <p:spPr>
          <a:xfrm>
            <a:off x="279400" y="5763351"/>
            <a:ext cx="11607800" cy="775561"/>
          </a:xfrm>
        </p:spPr>
        <p:txBody>
          <a:bodyPr>
            <a:normAutofit/>
          </a:bodyPr>
          <a:lstStyle>
            <a:lvl1pPr marL="228600" indent="-228600">
              <a:spcBef>
                <a:spcPts val="0"/>
              </a:spcBef>
              <a:spcAft>
                <a:spcPts val="1000"/>
              </a:spcAft>
              <a:buFont typeface="+mj-lt"/>
              <a:buAutoNum type="arabicPeriod"/>
              <a:defRPr sz="1000">
                <a:latin typeface="Arial" panose="020B0604020202020204" pitchFamily="34" charset="0"/>
                <a:cs typeface="Arial" panose="020B0604020202020204" pitchFamily="34" charset="0"/>
              </a:defRPr>
            </a:lvl1pPr>
          </a:lstStyle>
          <a:p>
            <a:pPr lvl="0"/>
            <a:r>
              <a:rPr lang="en-US" dirty="0"/>
              <a:t>&lt;Citation/Note&gt;</a:t>
            </a:r>
          </a:p>
          <a:p>
            <a:pPr lvl="0"/>
            <a:r>
              <a:rPr lang="en-US" dirty="0"/>
              <a:t>&lt;Citation/Note&gt;</a:t>
            </a:r>
          </a:p>
        </p:txBody>
      </p:sp>
      <p:sp>
        <p:nvSpPr>
          <p:cNvPr id="14" name="TextBox 13"/>
          <p:cNvSpPr txBox="1"/>
          <p:nvPr userDrawn="1"/>
        </p:nvSpPr>
        <p:spPr>
          <a:xfrm>
            <a:off x="279400" y="5499814"/>
            <a:ext cx="4089400" cy="246221"/>
          </a:xfrm>
          <a:prstGeom prst="rect">
            <a:avLst/>
          </a:prstGeom>
          <a:noFill/>
        </p:spPr>
        <p:txBody>
          <a:bodyPr wrap="square" rtlCol="0">
            <a:spAutoFit/>
          </a:bodyPr>
          <a:lstStyle/>
          <a:p>
            <a:r>
              <a:rPr lang="en-US" sz="1000" b="1" spc="300" dirty="0">
                <a:latin typeface="Arial" panose="020B0604020202020204" pitchFamily="34" charset="0"/>
                <a:cs typeface="Arial" panose="020B0604020202020204" pitchFamily="34" charset="0"/>
              </a:rPr>
              <a:t>NOTES</a:t>
            </a:r>
          </a:p>
        </p:txBody>
      </p:sp>
      <p:cxnSp>
        <p:nvCxnSpPr>
          <p:cNvPr id="15" name="Straight Connector 14"/>
          <p:cNvCxnSpPr/>
          <p:nvPr userDrawn="1"/>
        </p:nvCxnSpPr>
        <p:spPr>
          <a:xfrm>
            <a:off x="1014844" y="5622924"/>
            <a:ext cx="10872356"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Chart Placeholder 18"/>
          <p:cNvSpPr>
            <a:spLocks noGrp="1"/>
          </p:cNvSpPr>
          <p:nvPr>
            <p:ph type="chart" sz="quarter" idx="15" hasCustomPrompt="1"/>
          </p:nvPr>
        </p:nvSpPr>
        <p:spPr>
          <a:xfrm>
            <a:off x="279400" y="355600"/>
            <a:ext cx="11607800" cy="4978400"/>
          </a:xfrm>
        </p:spPr>
        <p:txBody>
          <a:bodyPr/>
          <a:lstStyle>
            <a:lvl1pPr marL="0" indent="0">
              <a:buNone/>
              <a:defRPr baseline="0"/>
            </a:lvl1pPr>
          </a:lstStyle>
          <a:p>
            <a:r>
              <a:rPr lang="en-US" dirty="0"/>
              <a:t>&lt;Image placeholder&gt;</a:t>
            </a:r>
          </a:p>
        </p:txBody>
      </p:sp>
      <p:sp>
        <p:nvSpPr>
          <p:cNvPr id="7" name="Rectangle 6"/>
          <p:cNvSpPr/>
          <p:nvPr userDrawn="1"/>
        </p:nvSpPr>
        <p:spPr>
          <a:xfrm>
            <a:off x="7251701" y="0"/>
            <a:ext cx="4940300" cy="1625600"/>
          </a:xfrm>
          <a:prstGeom prst="rect">
            <a:avLst/>
          </a:prstGeom>
          <a:solidFill>
            <a:srgbClr val="C4D0D6"/>
          </a:solidFill>
          <a:ln w="381000" cmpd="sng">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429500" y="66676"/>
            <a:ext cx="2921000" cy="685800"/>
          </a:xfrm>
        </p:spPr>
        <p:txBody>
          <a:bodyPr>
            <a:normAutofit/>
          </a:bodyPr>
          <a:lstStyle>
            <a:lvl1pPr>
              <a:defRPr sz="2400">
                <a:solidFill>
                  <a:schemeClr val="tx1"/>
                </a:solidFill>
                <a:latin typeface="Georgia" panose="02040502050405020303" pitchFamily="18" charset="0"/>
              </a:defRPr>
            </a:lvl1pPr>
          </a:lstStyle>
          <a:p>
            <a:r>
              <a:rPr lang="en-US" dirty="0"/>
              <a:t>Click to edit title</a:t>
            </a:r>
          </a:p>
        </p:txBody>
      </p:sp>
      <p:sp>
        <p:nvSpPr>
          <p:cNvPr id="9" name="Text Placeholder 8"/>
          <p:cNvSpPr>
            <a:spLocks noGrp="1"/>
          </p:cNvSpPr>
          <p:nvPr>
            <p:ph type="body" sz="quarter" idx="13" hasCustomPrompt="1"/>
          </p:nvPr>
        </p:nvSpPr>
        <p:spPr>
          <a:xfrm>
            <a:off x="7429500" y="769793"/>
            <a:ext cx="4229100" cy="734290"/>
          </a:xfrm>
        </p:spPr>
        <p:txBody>
          <a:bodyPr>
            <a:normAutofit/>
          </a:bodyPr>
          <a:lstStyle>
            <a:lvl1pPr marL="0" indent="0">
              <a:buFont typeface="Arial" panose="020B0604020202020204" pitchFamily="34" charset="0"/>
              <a:buNone/>
              <a:defRPr sz="18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&lt;Add text here&gt;</a:t>
            </a:r>
          </a:p>
        </p:txBody>
      </p:sp>
    </p:spTree>
    <p:extLst>
      <p:ext uri="{BB962C8B-B14F-4D97-AF65-F5344CB8AC3E}">
        <p14:creationId xmlns:p14="http://schemas.microsoft.com/office/powerpoint/2010/main" val="1627696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125"/>
            <a:ext cx="5499100" cy="1019175"/>
          </a:xfrm>
        </p:spPr>
        <p:txBody>
          <a:bodyPr/>
          <a:lstStyle>
            <a:lvl1pPr>
              <a:defRPr>
                <a:solidFill>
                  <a:schemeClr val="accent1"/>
                </a:solidFill>
              </a:defRPr>
            </a:lvl1pPr>
          </a:lstStyle>
          <a:p>
            <a:r>
              <a:rPr lang="en-US" dirty="0"/>
              <a:t>Click to edit title</a:t>
            </a:r>
          </a:p>
        </p:txBody>
      </p:sp>
      <p:sp>
        <p:nvSpPr>
          <p:cNvPr id="5" name="Slide Number Placeholder 4"/>
          <p:cNvSpPr>
            <a:spLocks noGrp="1"/>
          </p:cNvSpPr>
          <p:nvPr>
            <p:ph type="sldNum" sz="quarter" idx="12"/>
          </p:nvPr>
        </p:nvSpPr>
        <p:spPr>
          <a:xfrm>
            <a:off x="11112500" y="6356350"/>
            <a:ext cx="444500" cy="365125"/>
          </a:xfrm>
        </p:spPr>
        <p:txBody>
          <a:bodyPr/>
          <a:lstStyle>
            <a:lvl1pPr>
              <a:defRPr>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dirty="0"/>
          </a:p>
        </p:txBody>
      </p:sp>
      <p:sp>
        <p:nvSpPr>
          <p:cNvPr id="6" name="Text Placeholder 2"/>
          <p:cNvSpPr>
            <a:spLocks noGrp="1"/>
          </p:cNvSpPr>
          <p:nvPr>
            <p:ph type="body" idx="1" hasCustomPrompt="1"/>
          </p:nvPr>
        </p:nvSpPr>
        <p:spPr>
          <a:xfrm>
            <a:off x="609600" y="1384300"/>
            <a:ext cx="5499100" cy="482600"/>
          </a:xfrm>
        </p:spPr>
        <p:txBody>
          <a:bodyPr anchor="ctr"/>
          <a:lstStyle>
            <a:lvl1pPr marL="0" indent="0">
              <a:buNone/>
              <a:defRPr sz="2400" b="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8" name="Text Placeholder 7"/>
          <p:cNvSpPr>
            <a:spLocks noGrp="1"/>
          </p:cNvSpPr>
          <p:nvPr>
            <p:ph type="body" sz="quarter" idx="13" hasCustomPrompt="1"/>
          </p:nvPr>
        </p:nvSpPr>
        <p:spPr>
          <a:xfrm>
            <a:off x="609600" y="2209800"/>
            <a:ext cx="5499100" cy="4146550"/>
          </a:xfrm>
        </p:spPr>
        <p:txBody>
          <a:bodyPr anchor="b">
            <a:normAutofit/>
          </a:bodyPr>
          <a:lstStyle>
            <a:lvl1pPr marL="0" marR="0" indent="0" algn="l" defTabSz="457200" rtl="0" eaLnBrk="1" fontAlgn="auto" latinLnBrk="0" hangingPunct="1">
              <a:lnSpc>
                <a:spcPct val="120000"/>
              </a:lnSpc>
              <a:spcBef>
                <a:spcPts val="0"/>
              </a:spcBef>
              <a:spcAft>
                <a:spcPts val="1000"/>
              </a:spcAft>
              <a:buClrTx/>
              <a:buSzTx/>
              <a:buFontTx/>
              <a:buNone/>
              <a:tabLst/>
              <a:defRPr sz="2400"/>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lang="en-US" dirty="0"/>
              <a:t>&lt;Text&gt;</a:t>
            </a:r>
          </a:p>
        </p:txBody>
      </p:sp>
      <p:sp>
        <p:nvSpPr>
          <p:cNvPr id="10" name="Chart Placeholder 9"/>
          <p:cNvSpPr>
            <a:spLocks noGrp="1"/>
          </p:cNvSpPr>
          <p:nvPr>
            <p:ph type="chart" sz="quarter" idx="14" hasCustomPrompt="1"/>
          </p:nvPr>
        </p:nvSpPr>
        <p:spPr>
          <a:xfrm>
            <a:off x="6527800" y="365125"/>
            <a:ext cx="5029200" cy="5032375"/>
          </a:xfrm>
        </p:spPr>
        <p:txBody>
          <a:bodyPr/>
          <a:lstStyle>
            <a:lvl1pPr marL="0" indent="0">
              <a:buNone/>
              <a:defRPr/>
            </a:lvl1pPr>
          </a:lstStyle>
          <a:p>
            <a:r>
              <a:rPr lang="en-US" dirty="0"/>
              <a:t>&lt;Chart&gt;</a:t>
            </a:r>
          </a:p>
        </p:txBody>
      </p:sp>
      <p:sp>
        <p:nvSpPr>
          <p:cNvPr id="11" name="Text Placeholder 12"/>
          <p:cNvSpPr>
            <a:spLocks noGrp="1"/>
          </p:cNvSpPr>
          <p:nvPr>
            <p:ph type="body" sz="quarter" idx="15" hasCustomPrompt="1"/>
          </p:nvPr>
        </p:nvSpPr>
        <p:spPr>
          <a:xfrm>
            <a:off x="6527800" y="5776051"/>
            <a:ext cx="5029200" cy="775561"/>
          </a:xfrm>
        </p:spPr>
        <p:txBody>
          <a:bodyPr>
            <a:normAutofit/>
          </a:bodyPr>
          <a:lstStyle>
            <a:lvl1pPr marL="228600" indent="-228600">
              <a:spcBef>
                <a:spcPts val="0"/>
              </a:spcBef>
              <a:spcAft>
                <a:spcPts val="1000"/>
              </a:spcAft>
              <a:buFont typeface="+mj-lt"/>
              <a:buAutoNum type="arabicPeriod"/>
              <a:defRPr sz="1000">
                <a:latin typeface="Arial" panose="020B0604020202020204" pitchFamily="34" charset="0"/>
                <a:cs typeface="Arial" panose="020B0604020202020204" pitchFamily="34" charset="0"/>
              </a:defRPr>
            </a:lvl1pPr>
          </a:lstStyle>
          <a:p>
            <a:pPr lvl="0"/>
            <a:r>
              <a:rPr lang="en-US" dirty="0"/>
              <a:t>&lt;Citation/Note&gt;</a:t>
            </a:r>
          </a:p>
          <a:p>
            <a:pPr lvl="0"/>
            <a:r>
              <a:rPr lang="en-US" dirty="0"/>
              <a:t>&lt;Citation/Note&gt;</a:t>
            </a:r>
          </a:p>
        </p:txBody>
      </p:sp>
      <p:sp>
        <p:nvSpPr>
          <p:cNvPr id="12" name="TextBox 11"/>
          <p:cNvSpPr txBox="1"/>
          <p:nvPr userDrawn="1"/>
        </p:nvSpPr>
        <p:spPr>
          <a:xfrm>
            <a:off x="6527800" y="5512514"/>
            <a:ext cx="4089400" cy="246221"/>
          </a:xfrm>
          <a:prstGeom prst="rect">
            <a:avLst/>
          </a:prstGeom>
          <a:noFill/>
        </p:spPr>
        <p:txBody>
          <a:bodyPr wrap="square" rtlCol="0">
            <a:spAutoFit/>
          </a:bodyPr>
          <a:lstStyle/>
          <a:p>
            <a:r>
              <a:rPr lang="en-US" sz="1000" b="1" spc="300" dirty="0">
                <a:latin typeface="Arial" panose="020B0604020202020204" pitchFamily="34" charset="0"/>
                <a:cs typeface="Arial" panose="020B0604020202020204" pitchFamily="34" charset="0"/>
              </a:rPr>
              <a:t>NOTES</a:t>
            </a:r>
          </a:p>
        </p:txBody>
      </p:sp>
      <p:cxnSp>
        <p:nvCxnSpPr>
          <p:cNvPr id="13" name="Straight Connector 12"/>
          <p:cNvCxnSpPr/>
          <p:nvPr userDrawn="1"/>
        </p:nvCxnSpPr>
        <p:spPr>
          <a:xfrm>
            <a:off x="7263244" y="5635624"/>
            <a:ext cx="4293756"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7276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 country text and photo - India">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09600" y="6346825"/>
            <a:ext cx="2743200" cy="365125"/>
          </a:xfrm>
        </p:spPr>
        <p:txBody>
          <a:bodyPr/>
          <a:lstStyle>
            <a:lvl1pPr algn="l">
              <a:defRPr>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7300" y="0"/>
            <a:ext cx="4584700" cy="6877050"/>
          </a:xfrm>
          <a:prstGeom prst="rect">
            <a:avLst/>
          </a:prstGeom>
        </p:spPr>
      </p:pic>
      <p:sp>
        <p:nvSpPr>
          <p:cNvPr id="7" name="Subtitle 2"/>
          <p:cNvSpPr txBox="1">
            <a:spLocks/>
          </p:cNvSpPr>
          <p:nvPr userDrawn="1"/>
        </p:nvSpPr>
        <p:spPr>
          <a:xfrm rot="16200000">
            <a:off x="10052996" y="4738046"/>
            <a:ext cx="3938565" cy="33944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r>
              <a:rPr lang="en-US" sz="1000" dirty="0">
                <a:solidFill>
                  <a:schemeClr val="bg1"/>
                </a:solidFill>
                <a:latin typeface="Arial" panose="020B0604020202020204" pitchFamily="34" charset="0"/>
                <a:cs typeface="Arial" panose="020B0604020202020204" pitchFamily="34" charset="0"/>
              </a:rPr>
              <a:t>© 2012 Meagan Harrison, Courtesy of </a:t>
            </a:r>
            <a:r>
              <a:rPr lang="en-US" sz="1000" dirty="0" err="1">
                <a:solidFill>
                  <a:schemeClr val="bg1"/>
                </a:solidFill>
                <a:latin typeface="Arial" panose="020B0604020202020204" pitchFamily="34" charset="0"/>
                <a:cs typeface="Arial" panose="020B0604020202020204" pitchFamily="34" charset="0"/>
              </a:rPr>
              <a:t>Photoshare</a:t>
            </a:r>
            <a:endParaRPr lang="en-US" sz="1000" dirty="0">
              <a:solidFill>
                <a:schemeClr val="bg1"/>
              </a:solidFill>
              <a:latin typeface="Arial" panose="020B0604020202020204" pitchFamily="34" charset="0"/>
              <a:cs typeface="Arial" panose="020B0604020202020204" pitchFamily="34" charset="0"/>
            </a:endParaRPr>
          </a:p>
        </p:txBody>
      </p:sp>
      <p:sp>
        <p:nvSpPr>
          <p:cNvPr id="8" name="Title 1"/>
          <p:cNvSpPr>
            <a:spLocks noGrp="1"/>
          </p:cNvSpPr>
          <p:nvPr>
            <p:ph type="title" hasCustomPrompt="1"/>
          </p:nvPr>
        </p:nvSpPr>
        <p:spPr>
          <a:xfrm>
            <a:off x="609600" y="365125"/>
            <a:ext cx="6388100" cy="1019175"/>
          </a:xfrm>
        </p:spPr>
        <p:txBody>
          <a:bodyPr/>
          <a:lstStyle>
            <a:lvl1pPr>
              <a:defRPr>
                <a:solidFill>
                  <a:schemeClr val="accent1"/>
                </a:solidFill>
              </a:defRPr>
            </a:lvl1pPr>
          </a:lstStyle>
          <a:p>
            <a:r>
              <a:rPr lang="en-US" dirty="0"/>
              <a:t>Click to edit title</a:t>
            </a:r>
          </a:p>
        </p:txBody>
      </p:sp>
      <p:sp>
        <p:nvSpPr>
          <p:cNvPr id="9" name="Text Placeholder 2"/>
          <p:cNvSpPr>
            <a:spLocks noGrp="1"/>
          </p:cNvSpPr>
          <p:nvPr>
            <p:ph type="body" idx="1" hasCustomPrompt="1"/>
          </p:nvPr>
        </p:nvSpPr>
        <p:spPr>
          <a:xfrm>
            <a:off x="609600" y="1384300"/>
            <a:ext cx="6388100" cy="482600"/>
          </a:xfrm>
        </p:spPr>
        <p:txBody>
          <a:bodyPr anchor="ctr">
            <a:normAutofit/>
          </a:bodyPr>
          <a:lstStyle>
            <a:lvl1pPr marL="0" indent="0">
              <a:buNone/>
              <a:defRPr sz="2800" b="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0" name="Text Placeholder 7"/>
          <p:cNvSpPr>
            <a:spLocks noGrp="1"/>
          </p:cNvSpPr>
          <p:nvPr>
            <p:ph type="body" sz="quarter" idx="13" hasCustomPrompt="1"/>
          </p:nvPr>
        </p:nvSpPr>
        <p:spPr>
          <a:xfrm>
            <a:off x="609600" y="2209800"/>
            <a:ext cx="6388100" cy="4146550"/>
          </a:xfrm>
        </p:spPr>
        <p:txBody>
          <a:bodyPr anchor="b">
            <a:normAutofit/>
          </a:bodyPr>
          <a:lstStyle>
            <a:lvl1pPr marL="0" marR="0" indent="0" algn="l" defTabSz="457200" rtl="0" eaLnBrk="1" fontAlgn="auto" latinLnBrk="0" hangingPunct="1">
              <a:lnSpc>
                <a:spcPct val="120000"/>
              </a:lnSpc>
              <a:spcBef>
                <a:spcPts val="0"/>
              </a:spcBef>
              <a:spcAft>
                <a:spcPts val="1000"/>
              </a:spcAft>
              <a:buClrTx/>
              <a:buSzTx/>
              <a:buFontTx/>
              <a:buNone/>
              <a:tabLst/>
              <a:defRPr sz="2400"/>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lang="en-US" dirty="0"/>
              <a:t>&lt;Text&gt;</a:t>
            </a:r>
          </a:p>
        </p:txBody>
      </p:sp>
    </p:spTree>
    <p:extLst>
      <p:ext uri="{BB962C8B-B14F-4D97-AF65-F5344CB8AC3E}">
        <p14:creationId xmlns:p14="http://schemas.microsoft.com/office/powerpoint/2010/main" val="2775766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 country text and photo - BF">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375400" y="244475"/>
            <a:ext cx="5537200" cy="1019175"/>
          </a:xfrm>
        </p:spPr>
        <p:txBody>
          <a:bodyPr/>
          <a:lstStyle>
            <a:lvl1pPr>
              <a:defRPr>
                <a:solidFill>
                  <a:schemeClr val="accent1"/>
                </a:solidFill>
              </a:defRPr>
            </a:lvl1pPr>
          </a:lstStyle>
          <a:p>
            <a:r>
              <a:rPr lang="en-US" dirty="0"/>
              <a:t>Click to edit title</a:t>
            </a:r>
          </a:p>
        </p:txBody>
      </p:sp>
      <p:sp>
        <p:nvSpPr>
          <p:cNvPr id="9" name="Text Placeholder 2"/>
          <p:cNvSpPr>
            <a:spLocks noGrp="1"/>
          </p:cNvSpPr>
          <p:nvPr>
            <p:ph type="body" idx="1" hasCustomPrompt="1"/>
          </p:nvPr>
        </p:nvSpPr>
        <p:spPr>
          <a:xfrm>
            <a:off x="6375400" y="1263650"/>
            <a:ext cx="5537200" cy="482600"/>
          </a:xfrm>
        </p:spPr>
        <p:txBody>
          <a:bodyPr anchor="ctr">
            <a:normAutofit/>
          </a:bodyPr>
          <a:lstStyle>
            <a:lvl1pPr marL="0" indent="0">
              <a:buNone/>
              <a:defRPr sz="2800" b="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0" name="Text Placeholder 7"/>
          <p:cNvSpPr>
            <a:spLocks noGrp="1"/>
          </p:cNvSpPr>
          <p:nvPr>
            <p:ph type="body" sz="quarter" idx="13" hasCustomPrompt="1"/>
          </p:nvPr>
        </p:nvSpPr>
        <p:spPr>
          <a:xfrm>
            <a:off x="6375400" y="2089150"/>
            <a:ext cx="5537200" cy="4146550"/>
          </a:xfrm>
        </p:spPr>
        <p:txBody>
          <a:bodyPr anchor="b">
            <a:normAutofit/>
          </a:bodyPr>
          <a:lstStyle>
            <a:lvl1pPr marL="0" marR="0" indent="0" algn="l" defTabSz="457200" rtl="0" eaLnBrk="1" fontAlgn="auto" latinLnBrk="0" hangingPunct="1">
              <a:lnSpc>
                <a:spcPct val="120000"/>
              </a:lnSpc>
              <a:spcBef>
                <a:spcPts val="0"/>
              </a:spcBef>
              <a:spcAft>
                <a:spcPts val="1000"/>
              </a:spcAft>
              <a:buClrTx/>
              <a:buSzTx/>
              <a:buFontTx/>
              <a:buNone/>
              <a:tabLst/>
              <a:defRPr sz="2400"/>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lang="en-US" dirty="0"/>
              <a:t>&lt;Text&gt;</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33333"/>
          <a:stretch/>
        </p:blipFill>
        <p:spPr>
          <a:xfrm>
            <a:off x="0" y="0"/>
            <a:ext cx="6095999" cy="6858000"/>
          </a:xfrm>
          <a:prstGeom prst="rect">
            <a:avLst/>
          </a:prstGeom>
        </p:spPr>
      </p:pic>
      <p:sp>
        <p:nvSpPr>
          <p:cNvPr id="13" name="Slide Number Placeholder 12"/>
          <p:cNvSpPr>
            <a:spLocks noGrp="1"/>
          </p:cNvSpPr>
          <p:nvPr>
            <p:ph type="sldNum" sz="quarter" idx="16"/>
          </p:nvPr>
        </p:nvSpPr>
        <p:spPr/>
        <p:txBody>
          <a:bodyPr/>
          <a:lstStyle>
            <a:lvl1pPr>
              <a:defRPr>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311" y="378828"/>
            <a:ext cx="789178" cy="750468"/>
          </a:xfrm>
          <a:prstGeom prst="rect">
            <a:avLst/>
          </a:prstGeom>
        </p:spPr>
      </p:pic>
      <p:sp>
        <p:nvSpPr>
          <p:cNvPr id="16" name="Subtitle 2"/>
          <p:cNvSpPr txBox="1">
            <a:spLocks/>
          </p:cNvSpPr>
          <p:nvPr userDrawn="1"/>
        </p:nvSpPr>
        <p:spPr>
          <a:xfrm>
            <a:off x="0" y="6538912"/>
            <a:ext cx="3938565" cy="33944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r>
              <a:rPr lang="en-US" sz="1000" dirty="0">
                <a:solidFill>
                  <a:srgbClr val="221E1F"/>
                </a:solidFill>
                <a:latin typeface="Arial" panose="020B0604020202020204" pitchFamily="34" charset="0"/>
                <a:cs typeface="Arial" panose="020B0604020202020204" pitchFamily="34" charset="0"/>
              </a:rPr>
              <a:t>© 2007 Jennifer Klopp, Courtesy of </a:t>
            </a:r>
            <a:r>
              <a:rPr lang="en-US" sz="1000" dirty="0" err="1">
                <a:solidFill>
                  <a:srgbClr val="221E1F"/>
                </a:solidFill>
                <a:latin typeface="Arial" panose="020B0604020202020204" pitchFamily="34" charset="0"/>
                <a:cs typeface="Arial" panose="020B0604020202020204" pitchFamily="34" charset="0"/>
              </a:rPr>
              <a:t>Photoshare</a:t>
            </a:r>
            <a:endParaRPr lang="en-US" sz="1000" dirty="0">
              <a:solidFill>
                <a:srgbClr val="221E1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444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 country text and photo - Nigeria">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15605"/>
          <a:stretch/>
        </p:blipFill>
        <p:spPr>
          <a:xfrm>
            <a:off x="0" y="0"/>
            <a:ext cx="12192000" cy="68580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311" y="378828"/>
            <a:ext cx="789178" cy="750468"/>
          </a:xfrm>
          <a:prstGeom prst="rect">
            <a:avLst/>
          </a:prstGeom>
        </p:spPr>
      </p:pic>
      <p:sp>
        <p:nvSpPr>
          <p:cNvPr id="4" name="Slide Number Placeholder 3"/>
          <p:cNvSpPr>
            <a:spLocks noGrp="1"/>
          </p:cNvSpPr>
          <p:nvPr>
            <p:ph type="sldNum" sz="quarter" idx="16"/>
          </p:nvPr>
        </p:nvSpPr>
        <p:spPr>
          <a:xfrm>
            <a:off x="609600" y="6356349"/>
            <a:ext cx="2743200"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dirty="0"/>
          </a:p>
        </p:txBody>
      </p:sp>
      <p:sp>
        <p:nvSpPr>
          <p:cNvPr id="15" name="Subtitle 2"/>
          <p:cNvSpPr txBox="1">
            <a:spLocks/>
          </p:cNvSpPr>
          <p:nvPr userDrawn="1"/>
        </p:nvSpPr>
        <p:spPr>
          <a:xfrm rot="16200000">
            <a:off x="9769757" y="4427678"/>
            <a:ext cx="4521200" cy="33944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r>
              <a:rPr lang="en-US" sz="1000" dirty="0">
                <a:solidFill>
                  <a:schemeClr val="bg1"/>
                </a:solidFill>
                <a:latin typeface="Arial" panose="020B0604020202020204" pitchFamily="34" charset="0"/>
                <a:cs typeface="Arial" panose="020B0604020202020204" pitchFamily="34" charset="0"/>
              </a:rPr>
              <a:t>© 2017 </a:t>
            </a:r>
            <a:r>
              <a:rPr lang="en-US" sz="1000" dirty="0" err="1">
                <a:solidFill>
                  <a:schemeClr val="bg1"/>
                </a:solidFill>
                <a:latin typeface="Arial" panose="020B0604020202020204" pitchFamily="34" charset="0"/>
                <a:cs typeface="Arial" panose="020B0604020202020204" pitchFamily="34" charset="0"/>
              </a:rPr>
              <a:t>Chibuike</a:t>
            </a:r>
            <a:r>
              <a:rPr lang="en-US" sz="1000" dirty="0">
                <a:solidFill>
                  <a:schemeClr val="bg1"/>
                </a:solidFill>
                <a:latin typeface="Arial" panose="020B0604020202020204" pitchFamily="34" charset="0"/>
                <a:cs typeface="Arial" panose="020B0604020202020204" pitchFamily="34" charset="0"/>
              </a:rPr>
              <a:t> </a:t>
            </a:r>
            <a:r>
              <a:rPr lang="en-US" sz="1000" dirty="0" err="1">
                <a:solidFill>
                  <a:schemeClr val="bg1"/>
                </a:solidFill>
                <a:latin typeface="Arial" panose="020B0604020202020204" pitchFamily="34" charset="0"/>
                <a:cs typeface="Arial" panose="020B0604020202020204" pitchFamily="34" charset="0"/>
              </a:rPr>
              <a:t>Alagboso</a:t>
            </a:r>
            <a:r>
              <a:rPr lang="en-US" sz="1000" dirty="0">
                <a:solidFill>
                  <a:schemeClr val="bg1"/>
                </a:solidFill>
                <a:latin typeface="Arial" panose="020B0604020202020204" pitchFamily="34" charset="0"/>
                <a:cs typeface="Arial" panose="020B0604020202020204" pitchFamily="34" charset="0"/>
              </a:rPr>
              <a:t>, HealthNewsNG.com, Courtesy of </a:t>
            </a:r>
            <a:r>
              <a:rPr lang="en-US" sz="1000" dirty="0" err="1">
                <a:solidFill>
                  <a:schemeClr val="bg1"/>
                </a:solidFill>
                <a:latin typeface="Arial" panose="020B0604020202020204" pitchFamily="34" charset="0"/>
                <a:cs typeface="Arial" panose="020B0604020202020204" pitchFamily="34" charset="0"/>
              </a:rPr>
              <a:t>Photoshare</a:t>
            </a:r>
            <a:endParaRPr lang="en-US" sz="1000" dirty="0">
              <a:solidFill>
                <a:schemeClr val="bg1"/>
              </a:solidFill>
              <a:latin typeface="Arial" panose="020B0604020202020204" pitchFamily="34" charset="0"/>
              <a:cs typeface="Arial" panose="020B0604020202020204" pitchFamily="34" charset="0"/>
            </a:endParaRPr>
          </a:p>
        </p:txBody>
      </p:sp>
      <p:sp>
        <p:nvSpPr>
          <p:cNvPr id="17" name="Rectangle 16"/>
          <p:cNvSpPr/>
          <p:nvPr userDrawn="1"/>
        </p:nvSpPr>
        <p:spPr>
          <a:xfrm>
            <a:off x="-8080" y="3111500"/>
            <a:ext cx="5469079" cy="2501900"/>
          </a:xfrm>
          <a:prstGeom prst="rect">
            <a:avLst/>
          </a:prstGeom>
          <a:solidFill>
            <a:srgbClr val="FFFFFF"/>
          </a:solidFill>
          <a:ln w="381000" cmpd="sng">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a:spLocks noGrp="1"/>
          </p:cNvSpPr>
          <p:nvPr>
            <p:ph type="body" idx="1" hasCustomPrompt="1"/>
          </p:nvPr>
        </p:nvSpPr>
        <p:spPr>
          <a:xfrm>
            <a:off x="329311" y="3429000"/>
            <a:ext cx="4801489" cy="482600"/>
          </a:xfrm>
        </p:spPr>
        <p:txBody>
          <a:bodyPr anchor="ctr">
            <a:normAutofit/>
          </a:bodyPr>
          <a:lstStyle>
            <a:lvl1pPr marL="0" indent="0">
              <a:buNone/>
              <a:defRPr sz="2800" b="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0" name="Text Placeholder 7"/>
          <p:cNvSpPr>
            <a:spLocks noGrp="1"/>
          </p:cNvSpPr>
          <p:nvPr>
            <p:ph type="body" sz="quarter" idx="13" hasCustomPrompt="1"/>
          </p:nvPr>
        </p:nvSpPr>
        <p:spPr>
          <a:xfrm>
            <a:off x="329311" y="4044950"/>
            <a:ext cx="4801489" cy="1238250"/>
          </a:xfrm>
        </p:spPr>
        <p:txBody>
          <a:bodyPr anchor="t">
            <a:normAutofit/>
          </a:bodyPr>
          <a:lstStyle>
            <a:lvl1pPr marL="0" marR="0" indent="0" algn="l" defTabSz="457200" rtl="0" eaLnBrk="1" fontAlgn="auto" latinLnBrk="0" hangingPunct="1">
              <a:lnSpc>
                <a:spcPct val="120000"/>
              </a:lnSpc>
              <a:spcBef>
                <a:spcPts val="0"/>
              </a:spcBef>
              <a:spcAft>
                <a:spcPts val="1000"/>
              </a:spcAft>
              <a:buClrTx/>
              <a:buSzTx/>
              <a:buFontTx/>
              <a:buNone/>
              <a:tabLst/>
              <a:defRPr sz="2400"/>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lang="en-US" dirty="0"/>
              <a:t>&lt;Text&gt;</a:t>
            </a:r>
          </a:p>
        </p:txBody>
      </p:sp>
    </p:spTree>
    <p:extLst>
      <p:ext uri="{BB962C8B-B14F-4D97-AF65-F5344CB8AC3E}">
        <p14:creationId xmlns:p14="http://schemas.microsoft.com/office/powerpoint/2010/main" val="2075762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 country text and photo - BD">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2188" r="370" b="13739"/>
          <a:stretch/>
        </p:blipFill>
        <p:spPr>
          <a:xfrm>
            <a:off x="-1" y="-25400"/>
            <a:ext cx="12280901" cy="69088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311" y="378828"/>
            <a:ext cx="789178" cy="750468"/>
          </a:xfrm>
          <a:prstGeom prst="rect">
            <a:avLst/>
          </a:prstGeom>
        </p:spPr>
      </p:pic>
      <p:sp>
        <p:nvSpPr>
          <p:cNvPr id="17" name="Rectangle 16"/>
          <p:cNvSpPr/>
          <p:nvPr userDrawn="1"/>
        </p:nvSpPr>
        <p:spPr>
          <a:xfrm>
            <a:off x="6811821" y="3657600"/>
            <a:ext cx="5469079" cy="2501900"/>
          </a:xfrm>
          <a:prstGeom prst="rect">
            <a:avLst/>
          </a:prstGeom>
          <a:solidFill>
            <a:srgbClr val="FFFFFF"/>
          </a:solidFill>
          <a:ln w="381000" cmpd="sng">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a:spLocks noGrp="1"/>
          </p:cNvSpPr>
          <p:nvPr>
            <p:ph type="body" idx="1" hasCustomPrompt="1"/>
          </p:nvPr>
        </p:nvSpPr>
        <p:spPr>
          <a:xfrm>
            <a:off x="7149212" y="3975100"/>
            <a:ext cx="4801489" cy="482600"/>
          </a:xfrm>
        </p:spPr>
        <p:txBody>
          <a:bodyPr anchor="ctr">
            <a:normAutofit/>
          </a:bodyPr>
          <a:lstStyle>
            <a:lvl1pPr marL="0" indent="0">
              <a:buNone/>
              <a:defRPr sz="2800" b="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0" name="Text Placeholder 7"/>
          <p:cNvSpPr>
            <a:spLocks noGrp="1"/>
          </p:cNvSpPr>
          <p:nvPr>
            <p:ph type="body" sz="quarter" idx="13" hasCustomPrompt="1"/>
          </p:nvPr>
        </p:nvSpPr>
        <p:spPr>
          <a:xfrm>
            <a:off x="7149212" y="4591050"/>
            <a:ext cx="4801489" cy="1238250"/>
          </a:xfrm>
        </p:spPr>
        <p:txBody>
          <a:bodyPr anchor="t">
            <a:normAutofit/>
          </a:bodyPr>
          <a:lstStyle>
            <a:lvl1pPr marL="0" marR="0" indent="0" algn="l" defTabSz="457200" rtl="0" eaLnBrk="1" fontAlgn="auto" latinLnBrk="0" hangingPunct="1">
              <a:lnSpc>
                <a:spcPct val="120000"/>
              </a:lnSpc>
              <a:spcBef>
                <a:spcPts val="0"/>
              </a:spcBef>
              <a:spcAft>
                <a:spcPts val="1000"/>
              </a:spcAft>
              <a:buClrTx/>
              <a:buSzTx/>
              <a:buFontTx/>
              <a:buNone/>
              <a:tabLst/>
              <a:defRPr sz="2400"/>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lang="en-US" dirty="0"/>
              <a:t>&lt;Text&gt;</a:t>
            </a:r>
          </a:p>
        </p:txBody>
      </p:sp>
      <p:sp>
        <p:nvSpPr>
          <p:cNvPr id="7" name="Slide Number Placeholder 6"/>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dirty="0"/>
          </a:p>
        </p:txBody>
      </p:sp>
      <p:sp>
        <p:nvSpPr>
          <p:cNvPr id="16" name="Subtitle 2"/>
          <p:cNvSpPr txBox="1">
            <a:spLocks/>
          </p:cNvSpPr>
          <p:nvPr userDrawn="1"/>
        </p:nvSpPr>
        <p:spPr>
          <a:xfrm>
            <a:off x="0" y="6538912"/>
            <a:ext cx="3938565" cy="33944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r>
              <a:rPr lang="en-US" sz="1000" dirty="0">
                <a:solidFill>
                  <a:schemeClr val="bg1"/>
                </a:solidFill>
                <a:latin typeface="Arial" panose="020B0604020202020204" pitchFamily="34" charset="0"/>
                <a:cs typeface="Arial" panose="020B0604020202020204" pitchFamily="34" charset="0"/>
              </a:rPr>
              <a:t>© 2016 </a:t>
            </a:r>
            <a:r>
              <a:rPr lang="en-US" sz="1000" dirty="0" err="1">
                <a:solidFill>
                  <a:schemeClr val="bg1"/>
                </a:solidFill>
                <a:latin typeface="Arial" panose="020B0604020202020204" pitchFamily="34" charset="0"/>
                <a:cs typeface="Arial" panose="020B0604020202020204" pitchFamily="34" charset="0"/>
              </a:rPr>
              <a:t>Md</a:t>
            </a:r>
            <a:r>
              <a:rPr lang="en-US" sz="1000" dirty="0">
                <a:solidFill>
                  <a:schemeClr val="bg1"/>
                </a:solidFill>
                <a:latin typeface="Arial" panose="020B0604020202020204" pitchFamily="34" charset="0"/>
                <a:cs typeface="Arial" panose="020B0604020202020204" pitchFamily="34" charset="0"/>
              </a:rPr>
              <a:t> Ibrahim, Courtesy of </a:t>
            </a:r>
            <a:r>
              <a:rPr lang="en-US" sz="1000" dirty="0" err="1">
                <a:solidFill>
                  <a:schemeClr val="bg1"/>
                </a:solidFill>
                <a:latin typeface="Arial" panose="020B0604020202020204" pitchFamily="34" charset="0"/>
                <a:cs typeface="Arial" panose="020B0604020202020204" pitchFamily="34" charset="0"/>
              </a:rPr>
              <a:t>Photoshare</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21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rgbClr val="25618C"/>
          </a:solidFill>
          <a:ln w="3810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E8BC944C-C024-944E-BB28-6E637B5DB8DE}"/>
              </a:ext>
            </a:extLst>
          </p:cNvPr>
          <p:cNvPicPr>
            <a:picLocks noChangeAspect="1"/>
          </p:cNvPicPr>
          <p:nvPr userDrawn="1"/>
        </p:nvPicPr>
        <p:blipFill rotWithShape="1">
          <a:blip r:embed="rId2">
            <a:alphaModFix amt="10000"/>
          </a:blip>
          <a:srcRect l="850" r="16032"/>
          <a:stretch/>
        </p:blipFill>
        <p:spPr>
          <a:xfrm>
            <a:off x="-50800" y="0"/>
            <a:ext cx="12242800" cy="6858000"/>
          </a:xfrm>
          <a:prstGeom prst="rect">
            <a:avLst/>
          </a:prstGeom>
        </p:spPr>
      </p:pic>
      <p:sp>
        <p:nvSpPr>
          <p:cNvPr id="20" name="Rectangle 19"/>
          <p:cNvSpPr/>
          <p:nvPr userDrawn="1"/>
        </p:nvSpPr>
        <p:spPr>
          <a:xfrm>
            <a:off x="0" y="3394759"/>
            <a:ext cx="9715500" cy="2752436"/>
          </a:xfrm>
          <a:prstGeom prst="rect">
            <a:avLst/>
          </a:prstGeom>
          <a:solidFill>
            <a:srgbClr val="FFFFFF"/>
          </a:solidFill>
          <a:ln w="3810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33" name="Text Placeholder 32"/>
          <p:cNvSpPr>
            <a:spLocks noGrp="1"/>
          </p:cNvSpPr>
          <p:nvPr>
            <p:ph type="body" sz="quarter" idx="10" hasCustomPrompt="1"/>
          </p:nvPr>
        </p:nvSpPr>
        <p:spPr>
          <a:xfrm>
            <a:off x="285750" y="3766564"/>
            <a:ext cx="8807450" cy="1282700"/>
          </a:xfrm>
        </p:spPr>
        <p:txBody>
          <a:bodyPr anchor="b">
            <a:normAutofit/>
          </a:bodyPr>
          <a:lstStyle>
            <a:lvl1pPr marL="0" indent="0">
              <a:buNone/>
              <a:defRPr sz="4000" baseline="0">
                <a:solidFill>
                  <a:schemeClr val="accent1"/>
                </a:solidFill>
                <a:latin typeface="Tw Cen MT" panose="020B0602020104020603" pitchFamily="34" charset="0"/>
              </a:defRPr>
            </a:lvl1pPr>
          </a:lstStyle>
          <a:p>
            <a:pPr lvl="0"/>
            <a:r>
              <a:rPr lang="en-US" dirty="0"/>
              <a:t>Section Title</a:t>
            </a:r>
          </a:p>
        </p:txBody>
      </p:sp>
      <p:sp>
        <p:nvSpPr>
          <p:cNvPr id="35" name="Text Placeholder 34"/>
          <p:cNvSpPr>
            <a:spLocks noGrp="1"/>
          </p:cNvSpPr>
          <p:nvPr>
            <p:ph type="body" sz="quarter" idx="11" hasCustomPrompt="1"/>
          </p:nvPr>
        </p:nvSpPr>
        <p:spPr>
          <a:xfrm>
            <a:off x="285750" y="5432952"/>
            <a:ext cx="5321300" cy="406400"/>
          </a:xfrm>
        </p:spPr>
        <p:txBody>
          <a:bodyPr>
            <a:noAutofit/>
          </a:bodyPr>
          <a:lstStyle>
            <a:lvl1pPr marL="0" indent="0">
              <a:buNone/>
              <a:defRPr lang="en-US" sz="2800" kern="1200" dirty="0">
                <a:solidFill>
                  <a:schemeClr val="tx1"/>
                </a:solidFill>
                <a:latin typeface="Georgia" panose="02040502050405020303" pitchFamily="18" charset="0"/>
                <a:ea typeface="+mn-ea"/>
                <a:cs typeface="+mn-cs"/>
              </a:defRPr>
            </a:lvl1pPr>
          </a:lstStyle>
          <a:p>
            <a:pPr marL="0" lvl="0" indent="0" algn="l" defTabSz="914400" rtl="0" eaLnBrk="1" latinLnBrk="0" hangingPunct="1">
              <a:lnSpc>
                <a:spcPct val="90000"/>
              </a:lnSpc>
              <a:spcBef>
                <a:spcPts val="1000"/>
              </a:spcBef>
              <a:spcAft>
                <a:spcPts val="1000"/>
              </a:spcAft>
              <a:buFont typeface="Arial" panose="020B0604020202020204" pitchFamily="34" charset="0"/>
              <a:buNone/>
            </a:pPr>
            <a:r>
              <a:rPr lang="en-US" dirty="0"/>
              <a:t>Subtitle</a:t>
            </a:r>
          </a:p>
        </p:txBody>
      </p:sp>
    </p:spTree>
    <p:extLst>
      <p:ext uri="{BB962C8B-B14F-4D97-AF65-F5344CB8AC3E}">
        <p14:creationId xmlns:p14="http://schemas.microsoft.com/office/powerpoint/2010/main" val="1190656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 country text and photo - Ethiopia">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9395" r="21773" b="5517"/>
          <a:stretch/>
        </p:blipFill>
        <p:spPr>
          <a:xfrm>
            <a:off x="0" y="-22223"/>
            <a:ext cx="8453428" cy="6896099"/>
          </a:xfrm>
          <a:prstGeom prst="rect">
            <a:avLst/>
          </a:prstGeom>
        </p:spPr>
      </p:pic>
      <p:sp>
        <p:nvSpPr>
          <p:cNvPr id="9" name="Text Placeholder 2"/>
          <p:cNvSpPr>
            <a:spLocks noGrp="1"/>
          </p:cNvSpPr>
          <p:nvPr>
            <p:ph type="body" idx="1" hasCustomPrompt="1"/>
          </p:nvPr>
        </p:nvSpPr>
        <p:spPr>
          <a:xfrm>
            <a:off x="8788400" y="333376"/>
            <a:ext cx="3111500" cy="482600"/>
          </a:xfrm>
        </p:spPr>
        <p:txBody>
          <a:bodyPr anchor="ctr">
            <a:noAutofit/>
          </a:bodyPr>
          <a:lstStyle>
            <a:lvl1pPr marL="0" indent="0">
              <a:buNone/>
              <a:defRPr sz="2800" b="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0" name="Text Placeholder 7"/>
          <p:cNvSpPr>
            <a:spLocks noGrp="1"/>
          </p:cNvSpPr>
          <p:nvPr>
            <p:ph type="body" sz="quarter" idx="13" hasCustomPrompt="1"/>
          </p:nvPr>
        </p:nvSpPr>
        <p:spPr>
          <a:xfrm>
            <a:off x="8788400" y="1019176"/>
            <a:ext cx="3111500" cy="5153024"/>
          </a:xfrm>
        </p:spPr>
        <p:txBody>
          <a:bodyPr anchor="t">
            <a:normAutofit/>
          </a:bodyPr>
          <a:lstStyle>
            <a:lvl1pPr marL="0" marR="0" indent="0" algn="l" defTabSz="457200" rtl="0" eaLnBrk="1" fontAlgn="auto" latinLnBrk="0" hangingPunct="1">
              <a:lnSpc>
                <a:spcPct val="120000"/>
              </a:lnSpc>
              <a:spcBef>
                <a:spcPts val="0"/>
              </a:spcBef>
              <a:spcAft>
                <a:spcPts val="1000"/>
              </a:spcAft>
              <a:buClrTx/>
              <a:buSzTx/>
              <a:buFontTx/>
              <a:buNone/>
              <a:tabLst/>
              <a:defRPr sz="2400"/>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lang="en-US" dirty="0"/>
              <a:t>&lt;Text&gt;</a:t>
            </a:r>
          </a:p>
        </p:txBody>
      </p:sp>
      <p:sp>
        <p:nvSpPr>
          <p:cNvPr id="13" name="Slide Number Placeholder 12"/>
          <p:cNvSpPr>
            <a:spLocks noGrp="1"/>
          </p:cNvSpPr>
          <p:nvPr>
            <p:ph type="sldNum" sz="quarter" idx="16"/>
          </p:nvPr>
        </p:nvSpPr>
        <p:spPr/>
        <p:txBody>
          <a:bodyPr/>
          <a:lstStyle>
            <a:lvl1pPr>
              <a:defRPr>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dirty="0"/>
          </a:p>
        </p:txBody>
      </p:sp>
      <p:sp>
        <p:nvSpPr>
          <p:cNvPr id="17" name="Subtitle 2"/>
          <p:cNvSpPr txBox="1">
            <a:spLocks/>
          </p:cNvSpPr>
          <p:nvPr userDrawn="1"/>
        </p:nvSpPr>
        <p:spPr>
          <a:xfrm rot="16200000">
            <a:off x="5515184" y="4053028"/>
            <a:ext cx="5270500" cy="33944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r>
              <a:rPr lang="en-US" sz="1000" dirty="0">
                <a:solidFill>
                  <a:srgbClr val="221E1F"/>
                </a:solidFill>
                <a:latin typeface="Arial" panose="020B0604020202020204" pitchFamily="34" charset="0"/>
                <a:cs typeface="Arial" panose="020B0604020202020204" pitchFamily="34" charset="0"/>
              </a:rPr>
              <a:t>© 2013 Wallace </a:t>
            </a:r>
            <a:r>
              <a:rPr lang="en-US" sz="1000" dirty="0" err="1">
                <a:solidFill>
                  <a:srgbClr val="221E1F"/>
                </a:solidFill>
                <a:latin typeface="Arial" panose="020B0604020202020204" pitchFamily="34" charset="0"/>
                <a:cs typeface="Arial" panose="020B0604020202020204" pitchFamily="34" charset="0"/>
              </a:rPr>
              <a:t>Mawire</a:t>
            </a:r>
            <a:r>
              <a:rPr lang="en-US" sz="1000" dirty="0">
                <a:solidFill>
                  <a:srgbClr val="221E1F"/>
                </a:solidFill>
                <a:latin typeface="Arial" panose="020B0604020202020204" pitchFamily="34" charset="0"/>
                <a:cs typeface="Arial" panose="020B0604020202020204" pitchFamily="34" charset="0"/>
              </a:rPr>
              <a:t>/Freelance Photographer, Courtesy of </a:t>
            </a:r>
            <a:r>
              <a:rPr lang="en-US" sz="1000" dirty="0" err="1">
                <a:solidFill>
                  <a:srgbClr val="221E1F"/>
                </a:solidFill>
                <a:latin typeface="Arial" panose="020B0604020202020204" pitchFamily="34" charset="0"/>
                <a:cs typeface="Arial" panose="020B0604020202020204" pitchFamily="34" charset="0"/>
              </a:rPr>
              <a:t>Photoshare</a:t>
            </a:r>
            <a:endParaRPr lang="en-US" sz="1000" dirty="0">
              <a:solidFill>
                <a:srgbClr val="221E1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6643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25618C"/>
          </a:solidFill>
          <a:ln w="3810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E8BC944C-C024-944E-BB28-6E637B5DB8DE}"/>
              </a:ext>
            </a:extLst>
          </p:cNvPr>
          <p:cNvPicPr>
            <a:picLocks noChangeAspect="1"/>
          </p:cNvPicPr>
          <p:nvPr userDrawn="1"/>
        </p:nvPicPr>
        <p:blipFill rotWithShape="1">
          <a:blip r:embed="rId2">
            <a:alphaModFix amt="10000"/>
          </a:blip>
          <a:srcRect l="850" r="16032"/>
          <a:stretch/>
        </p:blipFill>
        <p:spPr>
          <a:xfrm>
            <a:off x="-50800" y="0"/>
            <a:ext cx="12242800" cy="6858000"/>
          </a:xfrm>
          <a:prstGeom prst="rect">
            <a:avLst/>
          </a:prstGeom>
        </p:spPr>
      </p:pic>
      <p:sp>
        <p:nvSpPr>
          <p:cNvPr id="8" name="Rectangle 7"/>
          <p:cNvSpPr/>
          <p:nvPr userDrawn="1"/>
        </p:nvSpPr>
        <p:spPr>
          <a:xfrm>
            <a:off x="1231900" y="2052782"/>
            <a:ext cx="9715500" cy="2752436"/>
          </a:xfrm>
          <a:prstGeom prst="rect">
            <a:avLst/>
          </a:prstGeom>
          <a:solidFill>
            <a:srgbClr val="FFFFFF"/>
          </a:solidFill>
          <a:ln w="3810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 Placeholder 32"/>
          <p:cNvSpPr>
            <a:spLocks noGrp="1"/>
          </p:cNvSpPr>
          <p:nvPr>
            <p:ph type="body" sz="quarter" idx="10" hasCustomPrompt="1"/>
          </p:nvPr>
        </p:nvSpPr>
        <p:spPr>
          <a:xfrm>
            <a:off x="1231900" y="2330450"/>
            <a:ext cx="9715500" cy="1282700"/>
          </a:xfrm>
        </p:spPr>
        <p:txBody>
          <a:bodyPr anchor="ctr">
            <a:normAutofit/>
          </a:bodyPr>
          <a:lstStyle>
            <a:lvl1pPr marL="0" indent="0" algn="ctr">
              <a:buNone/>
              <a:defRPr sz="4000" baseline="0">
                <a:latin typeface="Tw Cen MT" panose="020B0602020104020603" pitchFamily="34" charset="0"/>
              </a:defRPr>
            </a:lvl1pPr>
          </a:lstStyle>
          <a:p>
            <a:pPr lvl="0"/>
            <a:r>
              <a:rPr lang="en-US" dirty="0"/>
              <a:t>Thank you!</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0503" r="11415"/>
          <a:stretch/>
        </p:blipFill>
        <p:spPr>
          <a:xfrm>
            <a:off x="1346200" y="3578283"/>
            <a:ext cx="2171700" cy="126180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31879" y="3714854"/>
            <a:ext cx="1765465" cy="988660"/>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11324" y="3912880"/>
            <a:ext cx="2480180" cy="592609"/>
          </a:xfrm>
          <a:prstGeom prst="rect">
            <a:avLst/>
          </a:prstGeom>
        </p:spPr>
      </p:pic>
    </p:spTree>
    <p:extLst>
      <p:ext uri="{BB962C8B-B14F-4D97-AF65-F5344CB8AC3E}">
        <p14:creationId xmlns:p14="http://schemas.microsoft.com/office/powerpoint/2010/main" val="305160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a:spcAft>
                <a:spcPts val="1000"/>
              </a:spcAft>
              <a:defRPr sz="2500"/>
            </a:lvl1pPr>
            <a:lvl2pPr>
              <a:spcAft>
                <a:spcPts val="1000"/>
              </a:spcAft>
              <a:defRPr sz="2500"/>
            </a:lvl2pPr>
            <a:lvl3pPr>
              <a:spcAft>
                <a:spcPts val="1000"/>
              </a:spcAft>
              <a:defRPr sz="2500"/>
            </a:lvl3pPr>
            <a:lvl4pPr>
              <a:spcAft>
                <a:spcPts val="1000"/>
              </a:spcAft>
              <a:defRPr sz="2500"/>
            </a:lvl4pPr>
            <a:lvl5pPr>
              <a:spcAft>
                <a:spcPts val="1000"/>
              </a:spcAft>
              <a:defRPr sz="2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hasCustomPrompt="1"/>
          </p:nvPr>
        </p:nvSpPr>
        <p:spPr/>
        <p:txBody>
          <a:bodyPr>
            <a:normAutofit/>
          </a:bodyPr>
          <a:lstStyle>
            <a:lvl1pPr>
              <a:defRPr sz="3600">
                <a:solidFill>
                  <a:schemeClr val="accent1"/>
                </a:solidFill>
              </a:defRPr>
            </a:lvl1pPr>
          </a:lstStyle>
          <a:p>
            <a:r>
              <a:rPr lang="en-US" dirty="0"/>
              <a:t>Click to edit title</a:t>
            </a:r>
          </a:p>
        </p:txBody>
      </p:sp>
      <p:sp>
        <p:nvSpPr>
          <p:cNvPr id="11" name="Slide Number Placeholder 10"/>
          <p:cNvSpPr>
            <a:spLocks noGrp="1"/>
          </p:cNvSpPr>
          <p:nvPr>
            <p:ph type="sldNum" sz="quarter" idx="12"/>
          </p:nvPr>
        </p:nvSpPr>
        <p:spPr/>
        <p:txBody>
          <a:bodyPr/>
          <a:lstStyle/>
          <a:p>
            <a:fld id="{101AD1EF-8919-4AD8-81B1-F9EB0586B58D}" type="slidenum">
              <a:rPr lang="en-US" smtClean="0"/>
              <a:t>‹#›</a:t>
            </a:fld>
            <a:endParaRPr lang="en-US"/>
          </a:p>
        </p:txBody>
      </p:sp>
      <p:cxnSp>
        <p:nvCxnSpPr>
          <p:cNvPr id="4" name="Straight Connector 3">
            <a:extLst>
              <a:ext uri="{FF2B5EF4-FFF2-40B4-BE49-F238E27FC236}">
                <a16:creationId xmlns:a16="http://schemas.microsoft.com/office/drawing/2014/main" id="{25B8CBF9-EB7F-4EC1-B975-19FDB3BDFB2A}"/>
              </a:ext>
            </a:extLst>
          </p:cNvPr>
          <p:cNvCxnSpPr/>
          <p:nvPr userDrawn="1"/>
        </p:nvCxnSpPr>
        <p:spPr>
          <a:xfrm>
            <a:off x="609600" y="1690688"/>
            <a:ext cx="109601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6078149-C96C-4576-B7C8-11FD1A94EF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43" y="6242199"/>
            <a:ext cx="538157" cy="512145"/>
          </a:xfrm>
          <a:prstGeom prst="rect">
            <a:avLst/>
          </a:prstGeom>
        </p:spPr>
      </p:pic>
    </p:spTree>
    <p:extLst>
      <p:ext uri="{BB962C8B-B14F-4D97-AF65-F5344CB8AC3E}">
        <p14:creationId xmlns:p14="http://schemas.microsoft.com/office/powerpoint/2010/main" val="201897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left ban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33700" y="288925"/>
            <a:ext cx="8648700" cy="1325563"/>
          </a:xfrm>
        </p:spPr>
        <p:txBody>
          <a:bodyPr/>
          <a:lstStyle>
            <a:lvl1pPr>
              <a:defRPr>
                <a:solidFill>
                  <a:schemeClr val="accent1"/>
                </a:solidFill>
              </a:defRPr>
            </a:lvl1pPr>
          </a:lstStyle>
          <a:p>
            <a:r>
              <a:rPr lang="en-US" dirty="0"/>
              <a:t>Click to edit title</a:t>
            </a:r>
          </a:p>
        </p:txBody>
      </p:sp>
      <p:sp>
        <p:nvSpPr>
          <p:cNvPr id="10" name="Rectangle 9"/>
          <p:cNvSpPr/>
          <p:nvPr userDrawn="1"/>
        </p:nvSpPr>
        <p:spPr>
          <a:xfrm rot="5400000">
            <a:off x="-2212010" y="2213314"/>
            <a:ext cx="6856262" cy="2432244"/>
          </a:xfrm>
          <a:prstGeom prst="rect">
            <a:avLst/>
          </a:prstGeom>
          <a:solidFill>
            <a:srgbClr val="25618C"/>
          </a:solidFill>
          <a:ln w="3810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0D7589B3-5C6F-C240-B0F7-6D849B419F67}"/>
              </a:ext>
            </a:extLst>
          </p:cNvPr>
          <p:cNvPicPr>
            <a:picLocks noChangeAspect="1"/>
          </p:cNvPicPr>
          <p:nvPr userDrawn="1"/>
        </p:nvPicPr>
        <p:blipFill rotWithShape="1">
          <a:blip r:embed="rId2"/>
          <a:srcRect l="1765" r="19618" b="40176"/>
          <a:stretch/>
        </p:blipFill>
        <p:spPr>
          <a:xfrm rot="5400000">
            <a:off x="-2201402" y="2214101"/>
            <a:ext cx="6858002" cy="2429799"/>
          </a:xfrm>
          <a:prstGeom prst="rect">
            <a:avLst/>
          </a:prstGeom>
        </p:spPr>
      </p:pic>
      <p:sp>
        <p:nvSpPr>
          <p:cNvPr id="12" name="Content Placeholder 2"/>
          <p:cNvSpPr>
            <a:spLocks noGrp="1"/>
          </p:cNvSpPr>
          <p:nvPr>
            <p:ph idx="1" hasCustomPrompt="1"/>
          </p:nvPr>
        </p:nvSpPr>
        <p:spPr>
          <a:xfrm>
            <a:off x="2933700" y="1838324"/>
            <a:ext cx="8648700" cy="4397375"/>
          </a:xfrm>
        </p:spPr>
        <p:txBody>
          <a:bodyPr>
            <a:normAutofit/>
          </a:bodyPr>
          <a:lstStyle>
            <a:lvl1pPr>
              <a:spcAft>
                <a:spcPts val="1000"/>
              </a:spcAft>
              <a:defRPr sz="2500"/>
            </a:lvl1pPr>
            <a:lvl2pPr>
              <a:spcAft>
                <a:spcPts val="1000"/>
              </a:spcAft>
              <a:defRPr sz="2500"/>
            </a:lvl2pPr>
            <a:lvl3pPr>
              <a:spcAft>
                <a:spcPts val="1000"/>
              </a:spcAft>
              <a:defRPr sz="2500"/>
            </a:lvl3pPr>
            <a:lvl4pPr>
              <a:spcAft>
                <a:spcPts val="1000"/>
              </a:spcAft>
              <a:defRPr sz="2500"/>
            </a:lvl4pPr>
            <a:lvl5pPr>
              <a:spcAft>
                <a:spcPts val="1000"/>
              </a:spcAft>
              <a:defRPr sz="2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a:p>
        </p:txBody>
      </p:sp>
    </p:spTree>
    <p:extLst>
      <p:ext uri="{BB962C8B-B14F-4D97-AF65-F5344CB8AC3E}">
        <p14:creationId xmlns:p14="http://schemas.microsoft.com/office/powerpoint/2010/main" val="47898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right banner">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558800" y="6356349"/>
            <a:ext cx="2743200" cy="365125"/>
          </a:xfrm>
        </p:spPr>
        <p:txBody>
          <a:bodyPr/>
          <a:lstStyle>
            <a:lvl1pPr algn="l">
              <a:defRPr>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dirty="0"/>
          </a:p>
        </p:txBody>
      </p:sp>
      <p:sp>
        <p:nvSpPr>
          <p:cNvPr id="2" name="Title 1"/>
          <p:cNvSpPr>
            <a:spLocks noGrp="1"/>
          </p:cNvSpPr>
          <p:nvPr>
            <p:ph type="title" hasCustomPrompt="1"/>
          </p:nvPr>
        </p:nvSpPr>
        <p:spPr>
          <a:xfrm>
            <a:off x="558800" y="288925"/>
            <a:ext cx="8648700" cy="1325563"/>
          </a:xfrm>
        </p:spPr>
        <p:txBody>
          <a:bodyPr/>
          <a:lstStyle>
            <a:lvl1pPr>
              <a:defRPr>
                <a:solidFill>
                  <a:schemeClr val="accent1"/>
                </a:solidFill>
              </a:defRPr>
            </a:lvl1pPr>
          </a:lstStyle>
          <a:p>
            <a:r>
              <a:rPr lang="en-US" dirty="0"/>
              <a:t>Click to edit title</a:t>
            </a:r>
          </a:p>
        </p:txBody>
      </p:sp>
      <p:sp>
        <p:nvSpPr>
          <p:cNvPr id="10" name="Rectangle 9"/>
          <p:cNvSpPr/>
          <p:nvPr userDrawn="1"/>
        </p:nvSpPr>
        <p:spPr>
          <a:xfrm rot="5400000">
            <a:off x="7547749" y="2213315"/>
            <a:ext cx="6856262" cy="2432244"/>
          </a:xfrm>
          <a:prstGeom prst="rect">
            <a:avLst/>
          </a:prstGeom>
          <a:solidFill>
            <a:srgbClr val="25618C"/>
          </a:solidFill>
          <a:ln w="3810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0D7589B3-5C6F-C240-B0F7-6D849B419F67}"/>
              </a:ext>
            </a:extLst>
          </p:cNvPr>
          <p:cNvPicPr>
            <a:picLocks noChangeAspect="1"/>
          </p:cNvPicPr>
          <p:nvPr userDrawn="1"/>
        </p:nvPicPr>
        <p:blipFill rotWithShape="1">
          <a:blip r:embed="rId2"/>
          <a:srcRect l="1765" r="19618" b="40176"/>
          <a:stretch/>
        </p:blipFill>
        <p:spPr>
          <a:xfrm rot="5400000">
            <a:off x="7545657" y="2214102"/>
            <a:ext cx="6858002" cy="2429799"/>
          </a:xfrm>
          <a:prstGeom prst="rect">
            <a:avLst/>
          </a:prstGeom>
        </p:spPr>
      </p:pic>
      <p:sp>
        <p:nvSpPr>
          <p:cNvPr id="12" name="Content Placeholder 2"/>
          <p:cNvSpPr>
            <a:spLocks noGrp="1"/>
          </p:cNvSpPr>
          <p:nvPr>
            <p:ph idx="1" hasCustomPrompt="1"/>
          </p:nvPr>
        </p:nvSpPr>
        <p:spPr>
          <a:xfrm>
            <a:off x="558800" y="1838324"/>
            <a:ext cx="8648700" cy="4397375"/>
          </a:xfrm>
        </p:spPr>
        <p:txBody>
          <a:bodyPr>
            <a:normAutofit/>
          </a:bodyPr>
          <a:lstStyle>
            <a:lvl1pPr>
              <a:spcAft>
                <a:spcPts val="1000"/>
              </a:spcAft>
              <a:defRPr sz="2500"/>
            </a:lvl1pPr>
            <a:lvl2pPr>
              <a:spcAft>
                <a:spcPts val="1000"/>
              </a:spcAft>
              <a:defRPr sz="2500"/>
            </a:lvl2pPr>
            <a:lvl3pPr>
              <a:spcAft>
                <a:spcPts val="1000"/>
              </a:spcAft>
              <a:defRPr sz="2500"/>
            </a:lvl3pPr>
            <a:lvl4pPr>
              <a:spcAft>
                <a:spcPts val="1000"/>
              </a:spcAft>
              <a:defRPr sz="2500"/>
            </a:lvl4pPr>
            <a:lvl5pPr>
              <a:spcAft>
                <a:spcPts val="1000"/>
              </a:spcAft>
              <a:defRPr sz="25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677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title</a:t>
            </a:r>
          </a:p>
        </p:txBody>
      </p:sp>
      <p:sp>
        <p:nvSpPr>
          <p:cNvPr id="3" name="Content Placeholder 2"/>
          <p:cNvSpPr>
            <a:spLocks noGrp="1"/>
          </p:cNvSpPr>
          <p:nvPr>
            <p:ph sz="half" idx="1" hasCustomPrompt="1"/>
          </p:nvPr>
        </p:nvSpPr>
        <p:spPr>
          <a:xfrm>
            <a:off x="609600" y="1825625"/>
            <a:ext cx="541020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38480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a:p>
        </p:txBody>
      </p:sp>
      <p:cxnSp>
        <p:nvCxnSpPr>
          <p:cNvPr id="6" name="Straight Connector 5">
            <a:extLst>
              <a:ext uri="{FF2B5EF4-FFF2-40B4-BE49-F238E27FC236}">
                <a16:creationId xmlns:a16="http://schemas.microsoft.com/office/drawing/2014/main" id="{A4C70303-4025-4988-ABC3-4E4E149F02DC}"/>
              </a:ext>
            </a:extLst>
          </p:cNvPr>
          <p:cNvCxnSpPr/>
          <p:nvPr userDrawn="1"/>
        </p:nvCxnSpPr>
        <p:spPr>
          <a:xfrm>
            <a:off x="609600" y="1690688"/>
            <a:ext cx="109601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25ACBBD-A7C5-4602-BA89-150565DBD2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43" y="6242199"/>
            <a:ext cx="538157" cy="512145"/>
          </a:xfrm>
          <a:prstGeom prst="rect">
            <a:avLst/>
          </a:prstGeom>
        </p:spPr>
      </p:pic>
    </p:spTree>
    <p:extLst>
      <p:ext uri="{BB962C8B-B14F-4D97-AF65-F5344CB8AC3E}">
        <p14:creationId xmlns:p14="http://schemas.microsoft.com/office/powerpoint/2010/main" val="142245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ith color">
    <p:spTree>
      <p:nvGrpSpPr>
        <p:cNvPr id="1" name=""/>
        <p:cNvGrpSpPr/>
        <p:nvPr/>
      </p:nvGrpSpPr>
      <p:grpSpPr>
        <a:xfrm>
          <a:off x="0" y="0"/>
          <a:ext cx="0" cy="0"/>
          <a:chOff x="0" y="0"/>
          <a:chExt cx="0" cy="0"/>
        </a:xfrm>
      </p:grpSpPr>
      <p:sp>
        <p:nvSpPr>
          <p:cNvPr id="8" name="Rectangle 7"/>
          <p:cNvSpPr/>
          <p:nvPr userDrawn="1"/>
        </p:nvSpPr>
        <p:spPr>
          <a:xfrm>
            <a:off x="0" y="1690688"/>
            <a:ext cx="6089650" cy="5167312"/>
          </a:xfrm>
          <a:prstGeom prst="rect">
            <a:avLst/>
          </a:prstGeom>
          <a:solidFill>
            <a:srgbClr val="C4D0D6"/>
          </a:solidFill>
          <a:ln w="3810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p:cNvSpPr/>
          <p:nvPr userDrawn="1"/>
        </p:nvSpPr>
        <p:spPr>
          <a:xfrm>
            <a:off x="6096000" y="1690688"/>
            <a:ext cx="6096000" cy="5167312"/>
          </a:xfrm>
          <a:prstGeom prst="rect">
            <a:avLst/>
          </a:prstGeom>
          <a:solidFill>
            <a:srgbClr val="25618C"/>
          </a:solidFill>
          <a:ln w="3810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266700" y="365125"/>
            <a:ext cx="11607800" cy="1325563"/>
          </a:xfrm>
        </p:spPr>
        <p:txBody>
          <a:bodyPr/>
          <a:lstStyle>
            <a:lvl1pPr>
              <a:defRPr>
                <a:solidFill>
                  <a:schemeClr val="accent1"/>
                </a:solidFill>
              </a:defRPr>
            </a:lvl1pPr>
          </a:lstStyle>
          <a:p>
            <a:r>
              <a:rPr lang="en-US" dirty="0"/>
              <a:t>Click to edit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01AD1EF-8919-4AD8-81B1-F9EB0586B58D}" type="slidenum">
              <a:rPr lang="en-US" smtClean="0"/>
              <a:pPr/>
              <a:t>‹#›</a:t>
            </a:fld>
            <a:endParaRPr lang="en-US" dirty="0"/>
          </a:p>
        </p:txBody>
      </p:sp>
      <p:sp>
        <p:nvSpPr>
          <p:cNvPr id="10" name="Content Placeholder 3"/>
          <p:cNvSpPr>
            <a:spLocks noGrp="1"/>
          </p:cNvSpPr>
          <p:nvPr>
            <p:ph sz="half" idx="2" hasCustomPrompt="1"/>
          </p:nvPr>
        </p:nvSpPr>
        <p:spPr>
          <a:xfrm>
            <a:off x="266700" y="2022474"/>
            <a:ext cx="5511800" cy="454342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13" hasCustomPrompt="1"/>
          </p:nvPr>
        </p:nvSpPr>
        <p:spPr>
          <a:xfrm>
            <a:off x="6356350" y="2022474"/>
            <a:ext cx="5518150" cy="45434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372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Two columns with 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125"/>
            <a:ext cx="10947400" cy="1325563"/>
          </a:xfrm>
        </p:spPr>
        <p:txBody>
          <a:bodyPr/>
          <a:lstStyle>
            <a:lvl1pPr>
              <a:defRPr>
                <a:solidFill>
                  <a:schemeClr val="accent1"/>
                </a:solidFill>
              </a:defRPr>
            </a:lvl1pPr>
          </a:lstStyle>
          <a:p>
            <a:r>
              <a:rPr lang="en-US" dirty="0"/>
              <a:t>Click to edit title</a:t>
            </a:r>
          </a:p>
        </p:txBody>
      </p:sp>
      <p:sp>
        <p:nvSpPr>
          <p:cNvPr id="3" name="Text Placeholder 2"/>
          <p:cNvSpPr>
            <a:spLocks noGrp="1"/>
          </p:cNvSpPr>
          <p:nvPr>
            <p:ph type="body" idx="1" hasCustomPrompt="1"/>
          </p:nvPr>
        </p:nvSpPr>
        <p:spPr>
          <a:xfrm>
            <a:off x="609600" y="1681163"/>
            <a:ext cx="5387975" cy="823912"/>
          </a:xfrm>
        </p:spPr>
        <p:txBody>
          <a:bodyPr anchor="ctr">
            <a:normAutofit/>
          </a:bodyPr>
          <a:lstStyle>
            <a:lvl1pPr marL="0" indent="0">
              <a:buNone/>
              <a:defRPr sz="2800" b="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4" name="Content Placeholder 3"/>
          <p:cNvSpPr>
            <a:spLocks noGrp="1"/>
          </p:cNvSpPr>
          <p:nvPr>
            <p:ph sz="half" idx="2" hasCustomPrompt="1"/>
          </p:nvPr>
        </p:nvSpPr>
        <p:spPr>
          <a:xfrm>
            <a:off x="609600" y="2505075"/>
            <a:ext cx="5387975" cy="36845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384800" cy="823912"/>
          </a:xfrm>
        </p:spPr>
        <p:txBody>
          <a:bodyPr anchor="ctr">
            <a:normAutofit/>
          </a:bodyPr>
          <a:lstStyle>
            <a:lvl1pPr marL="0" indent="0">
              <a:buNone/>
              <a:defRPr lang="en-US" sz="2800" b="0" kern="1200" dirty="0" smtClean="0">
                <a:solidFill>
                  <a:schemeClr val="tx1"/>
                </a:solidFill>
                <a:latin typeface="Georgia" panose="02040502050405020303" pitchFamily="18"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5"/>
          <p:cNvSpPr>
            <a:spLocks noGrp="1"/>
          </p:cNvSpPr>
          <p:nvPr>
            <p:ph sz="quarter" idx="4" hasCustomPrompt="1"/>
          </p:nvPr>
        </p:nvSpPr>
        <p:spPr>
          <a:xfrm>
            <a:off x="6172200" y="2505075"/>
            <a:ext cx="5384800" cy="36845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dirty="0"/>
          </a:p>
        </p:txBody>
      </p:sp>
      <p:cxnSp>
        <p:nvCxnSpPr>
          <p:cNvPr id="8" name="Straight Connector 7">
            <a:extLst>
              <a:ext uri="{FF2B5EF4-FFF2-40B4-BE49-F238E27FC236}">
                <a16:creationId xmlns:a16="http://schemas.microsoft.com/office/drawing/2014/main" id="{FC2403E4-51F5-40FF-9CDE-69EBFD07C08F}"/>
              </a:ext>
            </a:extLst>
          </p:cNvPr>
          <p:cNvCxnSpPr/>
          <p:nvPr userDrawn="1"/>
        </p:nvCxnSpPr>
        <p:spPr>
          <a:xfrm>
            <a:off x="609600" y="1690688"/>
            <a:ext cx="109601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D573E22-A1EF-4E12-B91E-A295877783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43" y="6242199"/>
            <a:ext cx="538157" cy="512145"/>
          </a:xfrm>
          <a:prstGeom prst="rect">
            <a:avLst/>
          </a:prstGeom>
        </p:spPr>
      </p:pic>
    </p:spTree>
    <p:extLst>
      <p:ext uri="{BB962C8B-B14F-4D97-AF65-F5344CB8AC3E}">
        <p14:creationId xmlns:p14="http://schemas.microsoft.com/office/powerpoint/2010/main" val="598135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5126"/>
            <a:ext cx="10960100" cy="1096170"/>
          </a:xfrm>
        </p:spPr>
        <p:txBody>
          <a:bodyPr/>
          <a:lstStyle>
            <a:lvl1pPr>
              <a:defRPr>
                <a:solidFill>
                  <a:schemeClr val="accent1"/>
                </a:solidFill>
              </a:defRPr>
            </a:lvl1pPr>
          </a:lstStyle>
          <a:p>
            <a:r>
              <a:rPr lang="en-US" dirty="0"/>
              <a:t>Click to edit title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1AD1EF-8919-4AD8-81B1-F9EB0586B58D}" type="slidenum">
              <a:rPr lang="en-US" smtClean="0"/>
              <a:pPr/>
              <a:t>‹#›</a:t>
            </a:fld>
            <a:endParaRPr lang="en-US" dirty="0"/>
          </a:p>
        </p:txBody>
      </p:sp>
      <p:sp>
        <p:nvSpPr>
          <p:cNvPr id="6" name="Text Placeholder 2"/>
          <p:cNvSpPr>
            <a:spLocks noGrp="1"/>
          </p:cNvSpPr>
          <p:nvPr>
            <p:ph type="body" idx="1" hasCustomPrompt="1"/>
          </p:nvPr>
        </p:nvSpPr>
        <p:spPr>
          <a:xfrm>
            <a:off x="609600" y="1461295"/>
            <a:ext cx="5157787" cy="823912"/>
          </a:xfrm>
        </p:spPr>
        <p:txBody>
          <a:bodyPr anchor="ctr"/>
          <a:lstStyle>
            <a:lvl1pPr marL="0" indent="0">
              <a:buNone/>
              <a:defRPr sz="2400" b="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8" name="Text Placeholder 7"/>
          <p:cNvSpPr>
            <a:spLocks noGrp="1"/>
          </p:cNvSpPr>
          <p:nvPr>
            <p:ph type="body" sz="quarter" idx="13" hasCustomPrompt="1"/>
          </p:nvPr>
        </p:nvSpPr>
        <p:spPr>
          <a:xfrm>
            <a:off x="609600" y="2514600"/>
            <a:ext cx="3632200" cy="38417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4" hasCustomPrompt="1"/>
          </p:nvPr>
        </p:nvSpPr>
        <p:spPr>
          <a:xfrm>
            <a:off x="4273550" y="2514600"/>
            <a:ext cx="3632200" cy="38417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p:cNvSpPr>
            <a:spLocks noGrp="1"/>
          </p:cNvSpPr>
          <p:nvPr>
            <p:ph type="body" sz="quarter" idx="15"/>
          </p:nvPr>
        </p:nvSpPr>
        <p:spPr>
          <a:xfrm>
            <a:off x="7937500" y="2514600"/>
            <a:ext cx="3632200" cy="3841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4F0CC6D5-E5C3-4029-B912-804BFB1DC883}"/>
              </a:ext>
            </a:extLst>
          </p:cNvPr>
          <p:cNvCxnSpPr/>
          <p:nvPr userDrawn="1"/>
        </p:nvCxnSpPr>
        <p:spPr>
          <a:xfrm>
            <a:off x="615950" y="1461295"/>
            <a:ext cx="109601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46400E7-C88B-4FD7-9815-7F42E0D74E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43" y="6242199"/>
            <a:ext cx="538157" cy="512145"/>
          </a:xfrm>
          <a:prstGeom prst="rect">
            <a:avLst/>
          </a:prstGeom>
        </p:spPr>
      </p:pic>
    </p:spTree>
    <p:extLst>
      <p:ext uri="{BB962C8B-B14F-4D97-AF65-F5344CB8AC3E}">
        <p14:creationId xmlns:p14="http://schemas.microsoft.com/office/powerpoint/2010/main" val="38496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5125"/>
            <a:ext cx="109601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825625"/>
            <a:ext cx="109601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13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AD1EF-8919-4AD8-81B1-F9EB0586B58D}" type="slidenum">
              <a:rPr lang="en-US" smtClean="0"/>
              <a:t>‹#›</a:t>
            </a:fld>
            <a:endParaRPr lang="en-US" dirty="0"/>
          </a:p>
        </p:txBody>
      </p:sp>
    </p:spTree>
    <p:extLst>
      <p:ext uri="{BB962C8B-B14F-4D97-AF65-F5344CB8AC3E}">
        <p14:creationId xmlns:p14="http://schemas.microsoft.com/office/powerpoint/2010/main" val="130997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3" r:id="rId4"/>
    <p:sldLayoutId id="2147483664" r:id="rId5"/>
    <p:sldLayoutId id="2147483652" r:id="rId6"/>
    <p:sldLayoutId id="2147483654" r:id="rId7"/>
    <p:sldLayoutId id="2147483653" r:id="rId8"/>
    <p:sldLayoutId id="2147483665" r:id="rId9"/>
    <p:sldLayoutId id="2147483666" r:id="rId10"/>
    <p:sldLayoutId id="2147483655"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Lst>
  <p:hf hdr="0" ftr="0" dt="0"/>
  <p:txStyles>
    <p:titleStyle>
      <a:lvl1pPr algn="l" defTabSz="914400" rtl="0" eaLnBrk="1" latinLnBrk="0" hangingPunct="1">
        <a:lnSpc>
          <a:spcPct val="90000"/>
        </a:lnSpc>
        <a:spcBef>
          <a:spcPct val="0"/>
        </a:spcBef>
        <a:buNone/>
        <a:defRPr sz="4000" kern="1200">
          <a:solidFill>
            <a:schemeClr val="accent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spcAft>
          <a:spcPts val="100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100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100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100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100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31E517-F31A-4A7F-E338-B8D65EF8C070}"/>
              </a:ext>
            </a:extLst>
          </p:cNvPr>
          <p:cNvSpPr>
            <a:spLocks noGrp="1"/>
          </p:cNvSpPr>
          <p:nvPr>
            <p:ph type="body" sz="quarter" idx="10"/>
          </p:nvPr>
        </p:nvSpPr>
        <p:spPr>
          <a:xfrm>
            <a:off x="4137614" y="3766564"/>
            <a:ext cx="4955586" cy="1282700"/>
          </a:xfrm>
        </p:spPr>
        <p:txBody>
          <a:bodyPr>
            <a:noAutofit/>
          </a:bodyPr>
          <a:lstStyle/>
          <a:p>
            <a:r>
              <a:rPr lang="en-US" sz="4400" b="1" dirty="0">
                <a:solidFill>
                  <a:srgbClr val="13628F"/>
                </a:solidFill>
              </a:rPr>
              <a:t>One Nutrition Coverage Survey</a:t>
            </a:r>
          </a:p>
        </p:txBody>
      </p:sp>
      <p:pic>
        <p:nvPicPr>
          <p:cNvPr id="4" name="Picture 3" descr="A picture containing text, tableware, plate, dishware&#10;&#10;Description automatically generated">
            <a:extLst>
              <a:ext uri="{FF2B5EF4-FFF2-40B4-BE49-F238E27FC236}">
                <a16:creationId xmlns:a16="http://schemas.microsoft.com/office/drawing/2014/main" id="{A12F4409-C93B-02C8-462F-3151A634C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82" y="3946609"/>
            <a:ext cx="3326601" cy="1755139"/>
          </a:xfrm>
          <a:prstGeom prst="rect">
            <a:avLst/>
          </a:prstGeom>
        </p:spPr>
      </p:pic>
      <p:cxnSp>
        <p:nvCxnSpPr>
          <p:cNvPr id="6" name="Straight Connector 5">
            <a:extLst>
              <a:ext uri="{FF2B5EF4-FFF2-40B4-BE49-F238E27FC236}">
                <a16:creationId xmlns:a16="http://schemas.microsoft.com/office/drawing/2014/main" id="{9766CA23-9430-3533-C9EB-5D1B4D4F4FC5}"/>
              </a:ext>
            </a:extLst>
          </p:cNvPr>
          <p:cNvCxnSpPr/>
          <p:nvPr/>
        </p:nvCxnSpPr>
        <p:spPr>
          <a:xfrm>
            <a:off x="3914448" y="3766564"/>
            <a:ext cx="0" cy="2072788"/>
          </a:xfrm>
          <a:prstGeom prst="line">
            <a:avLst/>
          </a:prstGeom>
        </p:spPr>
        <p:style>
          <a:lnRef idx="1">
            <a:schemeClr val="dk1"/>
          </a:lnRef>
          <a:fillRef idx="0">
            <a:schemeClr val="dk1"/>
          </a:fillRef>
          <a:effectRef idx="0">
            <a:schemeClr val="dk1"/>
          </a:effectRef>
          <a:fontRef idx="minor">
            <a:schemeClr val="tx1"/>
          </a:fontRef>
        </p:style>
      </p:cxnSp>
      <p:pic>
        <p:nvPicPr>
          <p:cNvPr id="5" name="Content Placeholder 14" descr="A black and green logo&#10;&#10;AI-generated content may be incorrect.">
            <a:extLst>
              <a:ext uri="{FF2B5EF4-FFF2-40B4-BE49-F238E27FC236}">
                <a16:creationId xmlns:a16="http://schemas.microsoft.com/office/drawing/2014/main" id="{A726527C-1F79-0ED5-74D3-81A0F1584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3329" y="5242055"/>
            <a:ext cx="1338958" cy="749816"/>
          </a:xfrm>
          <a:prstGeom prst="rect">
            <a:avLst/>
          </a:prstGeom>
        </p:spPr>
      </p:pic>
      <p:pic>
        <p:nvPicPr>
          <p:cNvPr id="7" name="Picture 6" descr="A close up of a logo&#10;&#10;AI-generated content may be incorrect.">
            <a:extLst>
              <a:ext uri="{FF2B5EF4-FFF2-40B4-BE49-F238E27FC236}">
                <a16:creationId xmlns:a16="http://schemas.microsoft.com/office/drawing/2014/main" id="{F255A3A0-81C1-BAF4-9336-A1E7ADDFB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7945" y="5284940"/>
            <a:ext cx="2037578" cy="554411"/>
          </a:xfrm>
          <a:prstGeom prst="rect">
            <a:avLst/>
          </a:prstGeom>
        </p:spPr>
      </p:pic>
    </p:spTree>
    <p:extLst>
      <p:ext uri="{BB962C8B-B14F-4D97-AF65-F5344CB8AC3E}">
        <p14:creationId xmlns:p14="http://schemas.microsoft.com/office/powerpoint/2010/main" val="1741487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35E8A6-B0D3-1923-42CA-B6E1A7CDBB58}"/>
              </a:ext>
            </a:extLst>
          </p:cNvPr>
          <p:cNvSpPr>
            <a:spLocks noGrp="1"/>
          </p:cNvSpPr>
          <p:nvPr>
            <p:ph idx="1"/>
          </p:nvPr>
        </p:nvSpPr>
        <p:spPr/>
        <p:txBody>
          <a:bodyPr>
            <a:normAutofit fontScale="85000" lnSpcReduction="10000"/>
          </a:bodyPr>
          <a:lstStyle/>
          <a:p>
            <a:pPr marL="0" indent="0">
              <a:lnSpc>
                <a:spcPct val="150000"/>
              </a:lnSpc>
              <a:buNone/>
            </a:pPr>
            <a:r>
              <a:rPr lang="en-US" sz="2000" b="1" dirty="0">
                <a:solidFill>
                  <a:srgbClr val="00B0E9"/>
                </a:solidFill>
              </a:rPr>
              <a:t>Purpose:</a:t>
            </a:r>
            <a:r>
              <a:rPr lang="en-US" sz="2000" dirty="0">
                <a:solidFill>
                  <a:srgbClr val="00B0E9"/>
                </a:solidFill>
              </a:rPr>
              <a:t> </a:t>
            </a:r>
            <a:r>
              <a:rPr lang="en-US" sz="2000" dirty="0"/>
              <a:t>To ensure participants understand how to identify EA boundaries using maps and physical landmarks</a:t>
            </a:r>
          </a:p>
          <a:p>
            <a:pPr marL="0" indent="0">
              <a:lnSpc>
                <a:spcPct val="150000"/>
              </a:lnSpc>
              <a:buNone/>
            </a:pPr>
            <a:r>
              <a:rPr lang="en-US" sz="2000" b="1" dirty="0">
                <a:solidFill>
                  <a:srgbClr val="00B0E9"/>
                </a:solidFill>
              </a:rPr>
              <a:t>Activity:</a:t>
            </a:r>
            <a:r>
              <a:rPr lang="en-US" sz="2000" dirty="0">
                <a:solidFill>
                  <a:srgbClr val="00B0E9"/>
                </a:solidFill>
              </a:rPr>
              <a:t> </a:t>
            </a:r>
            <a:r>
              <a:rPr lang="en-US" sz="2000" dirty="0"/>
              <a:t>Use of sample EA maps to demonstrate how boundaries are defined</a:t>
            </a:r>
          </a:p>
          <a:p>
            <a:pPr marL="0" indent="0">
              <a:lnSpc>
                <a:spcPct val="150000"/>
              </a:lnSpc>
              <a:buNone/>
            </a:pPr>
            <a:r>
              <a:rPr lang="en-US" sz="2000" b="1" dirty="0">
                <a:solidFill>
                  <a:srgbClr val="00B0E9"/>
                </a:solidFill>
              </a:rPr>
              <a:t>Group Exercise:</a:t>
            </a:r>
          </a:p>
          <a:p>
            <a:pPr lvl="2">
              <a:lnSpc>
                <a:spcPct val="150000"/>
              </a:lnSpc>
            </a:pPr>
            <a:r>
              <a:rPr lang="en-US" dirty="0"/>
              <a:t>Printed or digital EA maps to participants  will be provided</a:t>
            </a:r>
          </a:p>
          <a:p>
            <a:pPr lvl="2">
              <a:lnSpc>
                <a:spcPct val="150000"/>
              </a:lnSpc>
            </a:pPr>
            <a:r>
              <a:rPr lang="en-US" dirty="0"/>
              <a:t>Participants will be asked  to identify EA boundaries and natural landmarks</a:t>
            </a:r>
          </a:p>
          <a:p>
            <a:pPr marL="0" indent="0">
              <a:lnSpc>
                <a:spcPct val="150000"/>
              </a:lnSpc>
              <a:buNone/>
            </a:pPr>
            <a:r>
              <a:rPr lang="en-US" sz="2000" b="1" dirty="0">
                <a:solidFill>
                  <a:srgbClr val="00B0E9"/>
                </a:solidFill>
              </a:rPr>
              <a:t>Debrief:</a:t>
            </a:r>
            <a:r>
              <a:rPr lang="en-US" sz="2000" dirty="0">
                <a:solidFill>
                  <a:srgbClr val="00B0E9"/>
                </a:solidFill>
              </a:rPr>
              <a:t> </a:t>
            </a:r>
            <a:r>
              <a:rPr lang="en-US" sz="2000" dirty="0"/>
              <a:t>Discuss the identified boundaries and clarify common issues like overlapping EAs or unclear boundaries</a:t>
            </a:r>
          </a:p>
          <a:p>
            <a:pPr marL="0" indent="0">
              <a:buNone/>
            </a:pPr>
            <a:endParaRPr lang="en-US" sz="2400" dirty="0"/>
          </a:p>
          <a:p>
            <a:endParaRPr lang="en-US" dirty="0"/>
          </a:p>
        </p:txBody>
      </p:sp>
      <p:sp>
        <p:nvSpPr>
          <p:cNvPr id="3" name="Title 2">
            <a:extLst>
              <a:ext uri="{FF2B5EF4-FFF2-40B4-BE49-F238E27FC236}">
                <a16:creationId xmlns:a16="http://schemas.microsoft.com/office/drawing/2014/main" id="{ABDC061A-F450-607B-30E3-E2034965968E}"/>
              </a:ext>
            </a:extLst>
          </p:cNvPr>
          <p:cNvSpPr>
            <a:spLocks noGrp="1"/>
          </p:cNvSpPr>
          <p:nvPr>
            <p:ph type="title"/>
          </p:nvPr>
        </p:nvSpPr>
        <p:spPr/>
        <p:txBody>
          <a:bodyPr>
            <a:noAutofit/>
          </a:bodyPr>
          <a:lstStyle/>
          <a:p>
            <a:r>
              <a:rPr lang="en-US" dirty="0">
                <a:solidFill>
                  <a:srgbClr val="13628F"/>
                </a:solidFill>
              </a:rPr>
              <a:t> </a:t>
            </a:r>
            <a:br>
              <a:rPr lang="en-US" dirty="0">
                <a:solidFill>
                  <a:srgbClr val="13628F"/>
                </a:solidFill>
              </a:rPr>
            </a:br>
            <a:r>
              <a:rPr lang="en-US" b="1" dirty="0">
                <a:solidFill>
                  <a:srgbClr val="13628F"/>
                </a:solidFill>
              </a:rPr>
              <a:t>Activity</a:t>
            </a:r>
            <a:r>
              <a:rPr lang="en-US" dirty="0">
                <a:solidFill>
                  <a:srgbClr val="13628F"/>
                </a:solidFill>
              </a:rPr>
              <a:t> (</a:t>
            </a:r>
            <a:r>
              <a:rPr lang="en-US" b="1" dirty="0">
                <a:solidFill>
                  <a:srgbClr val="13628F"/>
                </a:solidFill>
              </a:rPr>
              <a:t>EA Boundary Identification) </a:t>
            </a:r>
            <a:br>
              <a:rPr lang="en-US" b="1" dirty="0">
                <a:solidFill>
                  <a:srgbClr val="13628F"/>
                </a:solidFill>
              </a:rPr>
            </a:br>
            <a:endParaRPr lang="en-US" dirty="0">
              <a:solidFill>
                <a:srgbClr val="13628F"/>
              </a:solidFill>
            </a:endParaRPr>
          </a:p>
        </p:txBody>
      </p:sp>
      <p:sp>
        <p:nvSpPr>
          <p:cNvPr id="6" name="Slide Number Placeholder 5">
            <a:extLst>
              <a:ext uri="{FF2B5EF4-FFF2-40B4-BE49-F238E27FC236}">
                <a16:creationId xmlns:a16="http://schemas.microsoft.com/office/drawing/2014/main" id="{A35AF194-7A72-5E1D-BB91-26E0D9A179EA}"/>
              </a:ext>
            </a:extLst>
          </p:cNvPr>
          <p:cNvSpPr>
            <a:spLocks noGrp="1"/>
          </p:cNvSpPr>
          <p:nvPr>
            <p:ph type="sldNum" sz="quarter" idx="12"/>
          </p:nvPr>
        </p:nvSpPr>
        <p:spPr/>
        <p:txBody>
          <a:bodyPr/>
          <a:lstStyle/>
          <a:p>
            <a:fld id="{101AD1EF-8919-4AD8-81B1-F9EB0586B58D}" type="slidenum">
              <a:rPr lang="en-US" smtClean="0"/>
              <a:t>10</a:t>
            </a:fld>
            <a:endParaRPr lang="en-US"/>
          </a:p>
        </p:txBody>
      </p:sp>
      <p:pic>
        <p:nvPicPr>
          <p:cNvPr id="9" name="Content Placeholder 14" descr="A black and green logo&#10;&#10;AI-generated content may be incorrect.">
            <a:extLst>
              <a:ext uri="{FF2B5EF4-FFF2-40B4-BE49-F238E27FC236}">
                <a16:creationId xmlns:a16="http://schemas.microsoft.com/office/drawing/2014/main" id="{DF99E69D-6491-E1C8-06C1-9D0653D10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0" name="Picture 9" descr="A close up of a logo&#10;&#10;AI-generated content may be incorrect.">
            <a:extLst>
              <a:ext uri="{FF2B5EF4-FFF2-40B4-BE49-F238E27FC236}">
                <a16:creationId xmlns:a16="http://schemas.microsoft.com/office/drawing/2014/main" id="{5173ACA4-57CA-D403-EC80-4080DCDDC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346028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38902D-B406-4BFA-2ED4-7E1F3310ED45}"/>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D69D6D41-C917-44A4-46C6-99345DAB36A1}"/>
              </a:ext>
            </a:extLst>
          </p:cNvPr>
          <p:cNvSpPr>
            <a:spLocks noGrp="1"/>
          </p:cNvSpPr>
          <p:nvPr>
            <p:ph type="title"/>
          </p:nvPr>
        </p:nvSpPr>
        <p:spPr/>
        <p:txBody>
          <a:bodyPr>
            <a:normAutofit/>
          </a:bodyPr>
          <a:lstStyle/>
          <a:p>
            <a:r>
              <a:rPr lang="en-US" b="1" dirty="0">
                <a:solidFill>
                  <a:srgbClr val="13628F"/>
                </a:solidFill>
              </a:rPr>
              <a:t>Mapping example</a:t>
            </a:r>
          </a:p>
        </p:txBody>
      </p:sp>
      <p:pic>
        <p:nvPicPr>
          <p:cNvPr id="4" name="Picture 3">
            <a:extLst>
              <a:ext uri="{FF2B5EF4-FFF2-40B4-BE49-F238E27FC236}">
                <a16:creationId xmlns:a16="http://schemas.microsoft.com/office/drawing/2014/main" id="{4631A657-7EFF-785E-9624-0B82A3C2E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862104"/>
            <a:ext cx="6407562" cy="3792458"/>
          </a:xfrm>
          <a:prstGeom prst="rect">
            <a:avLst/>
          </a:prstGeom>
        </p:spPr>
      </p:pic>
      <p:pic>
        <p:nvPicPr>
          <p:cNvPr id="5" name="Picture 4">
            <a:extLst>
              <a:ext uri="{FF2B5EF4-FFF2-40B4-BE49-F238E27FC236}">
                <a16:creationId xmlns:a16="http://schemas.microsoft.com/office/drawing/2014/main" id="{53F9EEEC-ECE1-7E60-CACE-79556BAC2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767" y="1862104"/>
            <a:ext cx="3438883" cy="3792458"/>
          </a:xfrm>
          <a:prstGeom prst="rect">
            <a:avLst/>
          </a:prstGeom>
        </p:spPr>
      </p:pic>
      <p:sp>
        <p:nvSpPr>
          <p:cNvPr id="8" name="Slide Number Placeholder 7">
            <a:extLst>
              <a:ext uri="{FF2B5EF4-FFF2-40B4-BE49-F238E27FC236}">
                <a16:creationId xmlns:a16="http://schemas.microsoft.com/office/drawing/2014/main" id="{0359D8D0-54B9-D2A2-5703-B8FC850E651F}"/>
              </a:ext>
            </a:extLst>
          </p:cNvPr>
          <p:cNvSpPr>
            <a:spLocks noGrp="1"/>
          </p:cNvSpPr>
          <p:nvPr>
            <p:ph type="sldNum" sz="quarter" idx="12"/>
          </p:nvPr>
        </p:nvSpPr>
        <p:spPr/>
        <p:txBody>
          <a:bodyPr/>
          <a:lstStyle/>
          <a:p>
            <a:fld id="{101AD1EF-8919-4AD8-81B1-F9EB0586B58D}" type="slidenum">
              <a:rPr lang="en-US" smtClean="0"/>
              <a:t>11</a:t>
            </a:fld>
            <a:endParaRPr lang="en-US"/>
          </a:p>
        </p:txBody>
      </p:sp>
      <p:pic>
        <p:nvPicPr>
          <p:cNvPr id="11" name="Content Placeholder 14" descr="A black and green logo&#10;&#10;AI-generated content may be incorrect.">
            <a:extLst>
              <a:ext uri="{FF2B5EF4-FFF2-40B4-BE49-F238E27FC236}">
                <a16:creationId xmlns:a16="http://schemas.microsoft.com/office/drawing/2014/main" id="{05123B7C-B402-C0DD-5691-177C80B4F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2" name="Picture 11" descr="A close up of a logo&#10;&#10;AI-generated content may be incorrect.">
            <a:extLst>
              <a:ext uri="{FF2B5EF4-FFF2-40B4-BE49-F238E27FC236}">
                <a16:creationId xmlns:a16="http://schemas.microsoft.com/office/drawing/2014/main" id="{E08DED3F-9EB3-B191-8FEC-782B3F333A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280030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68D4A2-6C3E-F887-5461-2F6BBB741C62}"/>
              </a:ext>
            </a:extLst>
          </p:cNvPr>
          <p:cNvSpPr>
            <a:spLocks noGrp="1"/>
          </p:cNvSpPr>
          <p:nvPr>
            <p:ph type="sldNum" sz="quarter" idx="12"/>
          </p:nvPr>
        </p:nvSpPr>
        <p:spPr/>
        <p:txBody>
          <a:bodyPr/>
          <a:lstStyle/>
          <a:p>
            <a:fld id="{101AD1EF-8919-4AD8-81B1-F9EB0586B58D}" type="slidenum">
              <a:rPr lang="en-US" smtClean="0"/>
              <a:t>12</a:t>
            </a:fld>
            <a:endParaRPr lang="en-US"/>
          </a:p>
        </p:txBody>
      </p:sp>
      <p:sp>
        <p:nvSpPr>
          <p:cNvPr id="5" name="Rectangle 4">
            <a:extLst>
              <a:ext uri="{FF2B5EF4-FFF2-40B4-BE49-F238E27FC236}">
                <a16:creationId xmlns:a16="http://schemas.microsoft.com/office/drawing/2014/main" id="{01608B10-1057-127B-D2E3-E12A2A872391}"/>
              </a:ext>
            </a:extLst>
          </p:cNvPr>
          <p:cNvSpPr/>
          <p:nvPr/>
        </p:nvSpPr>
        <p:spPr>
          <a:xfrm>
            <a:off x="2705100" y="2705725"/>
            <a:ext cx="6781800" cy="646331"/>
          </a:xfrm>
          <a:prstGeom prst="rect">
            <a:avLst/>
          </a:prstGeom>
        </p:spPr>
        <p:txBody>
          <a:bodyPr wrap="square">
            <a:spAutoFit/>
          </a:bodyPr>
          <a:lstStyle/>
          <a:p>
            <a:pPr algn="ctr"/>
            <a:r>
              <a:rPr lang="en-US" sz="3600" b="1" dirty="0">
                <a:solidFill>
                  <a:srgbClr val="13628F"/>
                </a:solidFill>
                <a:latin typeface="Arial" panose="020B0604020202020204" pitchFamily="34" charset="0"/>
                <a:cs typeface="Arial" panose="020B0604020202020204" pitchFamily="34" charset="0"/>
              </a:rPr>
              <a:t>Household Listing</a:t>
            </a:r>
          </a:p>
        </p:txBody>
      </p:sp>
      <p:pic>
        <p:nvPicPr>
          <p:cNvPr id="10" name="Content Placeholder 14" descr="A black and green logo&#10;&#10;AI-generated content may be incorrect.">
            <a:extLst>
              <a:ext uri="{FF2B5EF4-FFF2-40B4-BE49-F238E27FC236}">
                <a16:creationId xmlns:a16="http://schemas.microsoft.com/office/drawing/2014/main" id="{7F541D2B-1973-CB5F-33EB-CAEA7DFAD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1" name="Picture 10" descr="A close up of a logo&#10;&#10;AI-generated content may be incorrect.">
            <a:extLst>
              <a:ext uri="{FF2B5EF4-FFF2-40B4-BE49-F238E27FC236}">
                <a16:creationId xmlns:a16="http://schemas.microsoft.com/office/drawing/2014/main" id="{83EAEA09-C1BC-683A-DA59-8CE067663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414854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970C5E-452D-72BB-6008-A448DF427FDE}"/>
              </a:ext>
            </a:extLst>
          </p:cNvPr>
          <p:cNvSpPr>
            <a:spLocks noGrp="1"/>
          </p:cNvSpPr>
          <p:nvPr>
            <p:ph idx="1"/>
          </p:nvPr>
        </p:nvSpPr>
        <p:spPr/>
        <p:txBody>
          <a:bodyPr>
            <a:normAutofit fontScale="92500" lnSpcReduction="20000"/>
          </a:bodyPr>
          <a:lstStyle/>
          <a:p>
            <a:pPr marL="0" indent="0">
              <a:lnSpc>
                <a:spcPct val="150000"/>
              </a:lnSpc>
              <a:buNone/>
            </a:pPr>
            <a:r>
              <a:rPr lang="en-US" sz="2400" b="1" dirty="0">
                <a:solidFill>
                  <a:srgbClr val="00B0E9"/>
                </a:solidFill>
              </a:rPr>
              <a:t>Purpose:</a:t>
            </a:r>
            <a:br>
              <a:rPr lang="en-US" sz="2400" dirty="0"/>
            </a:br>
            <a:r>
              <a:rPr lang="en-US" sz="2400" dirty="0"/>
              <a:t>To create a complete and accurate sampling frame of all households within the EA</a:t>
            </a:r>
          </a:p>
          <a:p>
            <a:pPr lvl="1">
              <a:lnSpc>
                <a:spcPct val="150000"/>
              </a:lnSpc>
            </a:pPr>
            <a:r>
              <a:rPr lang="en-US" sz="2000" b="1" dirty="0"/>
              <a:t>Process for Household Listing:</a:t>
            </a:r>
            <a:endParaRPr lang="en-US" sz="2000" dirty="0"/>
          </a:p>
          <a:p>
            <a:pPr lvl="1">
              <a:lnSpc>
                <a:spcPct val="150000"/>
              </a:lnSpc>
            </a:pPr>
            <a:r>
              <a:rPr lang="en-US" sz="2000" dirty="0"/>
              <a:t>Enumerators will list all households during the initial visit</a:t>
            </a:r>
          </a:p>
          <a:p>
            <a:pPr lvl="1">
              <a:lnSpc>
                <a:spcPct val="150000"/>
              </a:lnSpc>
            </a:pPr>
            <a:r>
              <a:rPr lang="en-US" sz="2000" dirty="0"/>
              <a:t>A unique number auto-generated by the CAPI system for tracking</a:t>
            </a:r>
          </a:p>
          <a:p>
            <a:pPr lvl="1">
              <a:lnSpc>
                <a:spcPct val="150000"/>
              </a:lnSpc>
            </a:pPr>
            <a:r>
              <a:rPr lang="en-US" sz="2000" dirty="0"/>
              <a:t>The household location will be recorded using GPS</a:t>
            </a:r>
          </a:p>
          <a:p>
            <a:pPr lvl="1">
              <a:lnSpc>
                <a:spcPct val="150000"/>
              </a:lnSpc>
            </a:pPr>
            <a:r>
              <a:rPr lang="en-US" sz="2000" b="1" dirty="0">
                <a:cs typeface="Times New Roman" panose="02020603050405020304" pitchFamily="18" charset="0"/>
              </a:rPr>
              <a:t>Address and Dwelling Type: </a:t>
            </a:r>
            <a:r>
              <a:rPr lang="en-US" sz="2000" dirty="0">
                <a:cs typeface="Times New Roman" panose="02020603050405020304" pitchFamily="18" charset="0"/>
              </a:rPr>
              <a:t>Details about the household's location and structure (e.g., permanent, semi-permanent)</a:t>
            </a:r>
          </a:p>
          <a:p>
            <a:pPr>
              <a:lnSpc>
                <a:spcPct val="150000"/>
              </a:lnSpc>
            </a:pPr>
            <a:endParaRPr lang="en-US" sz="2400" dirty="0"/>
          </a:p>
          <a:p>
            <a:endParaRPr lang="en-US" dirty="0"/>
          </a:p>
          <a:p>
            <a:endParaRPr lang="en-US" dirty="0"/>
          </a:p>
        </p:txBody>
      </p:sp>
      <p:sp>
        <p:nvSpPr>
          <p:cNvPr id="3" name="Title 2">
            <a:extLst>
              <a:ext uri="{FF2B5EF4-FFF2-40B4-BE49-F238E27FC236}">
                <a16:creationId xmlns:a16="http://schemas.microsoft.com/office/drawing/2014/main" id="{C0DD604A-854E-6B22-4A63-4450B0C22690}"/>
              </a:ext>
            </a:extLst>
          </p:cNvPr>
          <p:cNvSpPr>
            <a:spLocks noGrp="1"/>
          </p:cNvSpPr>
          <p:nvPr>
            <p:ph type="title"/>
          </p:nvPr>
        </p:nvSpPr>
        <p:spPr/>
        <p:txBody>
          <a:bodyPr/>
          <a:lstStyle/>
          <a:p>
            <a:r>
              <a:rPr lang="en-US" b="1" dirty="0">
                <a:solidFill>
                  <a:srgbClr val="13628F"/>
                </a:solidFill>
              </a:rPr>
              <a:t>Household Listing</a:t>
            </a:r>
            <a:endParaRPr lang="en-US" dirty="0">
              <a:solidFill>
                <a:srgbClr val="13628F"/>
              </a:solidFill>
            </a:endParaRPr>
          </a:p>
        </p:txBody>
      </p:sp>
      <p:sp>
        <p:nvSpPr>
          <p:cNvPr id="4" name="Slide Number Placeholder 3">
            <a:extLst>
              <a:ext uri="{FF2B5EF4-FFF2-40B4-BE49-F238E27FC236}">
                <a16:creationId xmlns:a16="http://schemas.microsoft.com/office/drawing/2014/main" id="{BC7C51EA-71F0-0518-BAE1-DFB51731BEBA}"/>
              </a:ext>
            </a:extLst>
          </p:cNvPr>
          <p:cNvSpPr>
            <a:spLocks noGrp="1"/>
          </p:cNvSpPr>
          <p:nvPr>
            <p:ph type="sldNum" sz="quarter" idx="12"/>
          </p:nvPr>
        </p:nvSpPr>
        <p:spPr/>
        <p:txBody>
          <a:bodyPr/>
          <a:lstStyle/>
          <a:p>
            <a:fld id="{101AD1EF-8919-4AD8-81B1-F9EB0586B58D}" type="slidenum">
              <a:rPr lang="en-US" smtClean="0"/>
              <a:t>13</a:t>
            </a:fld>
            <a:endParaRPr lang="en-US"/>
          </a:p>
        </p:txBody>
      </p:sp>
      <p:pic>
        <p:nvPicPr>
          <p:cNvPr id="9" name="Content Placeholder 14" descr="A black and green logo&#10;&#10;AI-generated content may be incorrect.">
            <a:extLst>
              <a:ext uri="{FF2B5EF4-FFF2-40B4-BE49-F238E27FC236}">
                <a16:creationId xmlns:a16="http://schemas.microsoft.com/office/drawing/2014/main" id="{620BA43E-62C2-DC7E-B6D1-DB0D3027BB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0" name="Picture 9" descr="A close up of a logo&#10;&#10;AI-generated content may be incorrect.">
            <a:extLst>
              <a:ext uri="{FF2B5EF4-FFF2-40B4-BE49-F238E27FC236}">
                <a16:creationId xmlns:a16="http://schemas.microsoft.com/office/drawing/2014/main" id="{AD6C5201-EC96-F7C0-0CEF-1FED097E3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1196450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C40929-6B94-F8C3-1341-372678167FE3}"/>
              </a:ext>
            </a:extLst>
          </p:cNvPr>
          <p:cNvSpPr>
            <a:spLocks noGrp="1"/>
          </p:cNvSpPr>
          <p:nvPr>
            <p:ph idx="1"/>
          </p:nvPr>
        </p:nvSpPr>
        <p:spPr/>
        <p:txBody>
          <a:bodyPr>
            <a:normAutofit fontScale="77500" lnSpcReduction="20000"/>
          </a:bodyPr>
          <a:lstStyle/>
          <a:p>
            <a:pPr lvl="0" eaLnBrk="0" fontAlgn="base" hangingPunct="0">
              <a:lnSpc>
                <a:spcPct val="170000"/>
              </a:lnSpc>
              <a:spcBef>
                <a:spcPct val="0"/>
              </a:spcBef>
              <a:spcAft>
                <a:spcPct val="0"/>
              </a:spcAft>
              <a:buFont typeface="Wingdings" panose="05000000000000000000" pitchFamily="2" charset="2"/>
              <a:buChar char="ü"/>
            </a:pPr>
            <a:r>
              <a:rPr lang="en-US" altLang="en-US" sz="2800" dirty="0"/>
              <a:t>Record locked/absent households (exclude from final selection)</a:t>
            </a:r>
          </a:p>
          <a:p>
            <a:pPr lvl="0" eaLnBrk="0" fontAlgn="base" hangingPunct="0">
              <a:lnSpc>
                <a:spcPct val="170000"/>
              </a:lnSpc>
              <a:spcBef>
                <a:spcPct val="0"/>
              </a:spcBef>
              <a:spcAft>
                <a:spcPct val="0"/>
              </a:spcAft>
              <a:buFont typeface="Wingdings" panose="05000000000000000000" pitchFamily="2" charset="2"/>
              <a:buChar char="ü"/>
            </a:pPr>
            <a:r>
              <a:rPr lang="en-US" altLang="en-US" sz="2800" dirty="0"/>
              <a:t>Supervisor defines listing start and end points</a:t>
            </a:r>
          </a:p>
          <a:p>
            <a:pPr lvl="0" eaLnBrk="0" fontAlgn="base" hangingPunct="0">
              <a:lnSpc>
                <a:spcPct val="170000"/>
              </a:lnSpc>
              <a:spcBef>
                <a:spcPct val="0"/>
              </a:spcBef>
              <a:spcAft>
                <a:spcPct val="0"/>
              </a:spcAft>
              <a:buFont typeface="Wingdings" panose="05000000000000000000" pitchFamily="2" charset="2"/>
              <a:buChar char="ü"/>
            </a:pPr>
            <a:r>
              <a:rPr lang="en-US" altLang="en-US" sz="2800" dirty="0"/>
              <a:t>Verify multiple households within a dwelling</a:t>
            </a:r>
          </a:p>
          <a:p>
            <a:pPr lvl="0" eaLnBrk="0" fontAlgn="base" hangingPunct="0">
              <a:lnSpc>
                <a:spcPct val="170000"/>
              </a:lnSpc>
              <a:spcBef>
                <a:spcPct val="0"/>
              </a:spcBef>
              <a:spcAft>
                <a:spcPct val="0"/>
              </a:spcAft>
              <a:buFont typeface="Wingdings" panose="05000000000000000000" pitchFamily="2" charset="2"/>
              <a:buChar char="ü"/>
            </a:pPr>
            <a:r>
              <a:rPr lang="en-US" altLang="en-US" sz="2800" dirty="0"/>
              <a:t>For multiple wives: count as one HH if supported by the same person</a:t>
            </a:r>
          </a:p>
          <a:p>
            <a:pPr lvl="0" eaLnBrk="0" fontAlgn="base" hangingPunct="0">
              <a:lnSpc>
                <a:spcPct val="170000"/>
              </a:lnSpc>
              <a:spcBef>
                <a:spcPct val="0"/>
              </a:spcBef>
              <a:spcAft>
                <a:spcPct val="0"/>
              </a:spcAft>
              <a:buFont typeface="Wingdings" panose="05000000000000000000" pitchFamily="2" charset="2"/>
              <a:buChar char="ü"/>
            </a:pPr>
            <a:r>
              <a:rPr lang="en-US" altLang="en-US" sz="2800" dirty="0"/>
              <a:t>For rural doctors: register only permanent residents and family members</a:t>
            </a:r>
          </a:p>
          <a:p>
            <a:pPr lvl="0" eaLnBrk="0" fontAlgn="base" hangingPunct="0">
              <a:lnSpc>
                <a:spcPct val="170000"/>
              </a:lnSpc>
              <a:spcBef>
                <a:spcPct val="0"/>
              </a:spcBef>
              <a:spcAft>
                <a:spcPct val="0"/>
              </a:spcAft>
              <a:buFont typeface="Wingdings" panose="05000000000000000000" pitchFamily="2" charset="2"/>
              <a:buChar char="ü"/>
            </a:pPr>
            <a:r>
              <a:rPr lang="en-US" altLang="en-US" sz="2800" dirty="0"/>
              <a:t>Mark unclear Upazila/Mouza boundaries</a:t>
            </a:r>
          </a:p>
          <a:p>
            <a:pPr lvl="0" eaLnBrk="0" fontAlgn="base" hangingPunct="0">
              <a:lnSpc>
                <a:spcPct val="170000"/>
              </a:lnSpc>
              <a:spcBef>
                <a:spcPct val="0"/>
              </a:spcBef>
              <a:spcAft>
                <a:spcPct val="0"/>
              </a:spcAft>
              <a:buFont typeface="Wingdings" panose="05000000000000000000" pitchFamily="2" charset="2"/>
              <a:buChar char="ü"/>
            </a:pPr>
            <a:r>
              <a:rPr lang="en-US" altLang="en-US" sz="2800" dirty="0"/>
              <a:t>Collect additional key info: HH head name, phone number, pregnant women in HH</a:t>
            </a:r>
          </a:p>
          <a:p>
            <a:pPr lvl="0" eaLnBrk="0" fontAlgn="base" hangingPunct="0">
              <a:lnSpc>
                <a:spcPct val="170000"/>
              </a:lnSpc>
              <a:spcBef>
                <a:spcPct val="0"/>
              </a:spcBef>
              <a:spcAft>
                <a:spcPct val="0"/>
              </a:spcAft>
              <a:buFont typeface="Wingdings" panose="05000000000000000000" pitchFamily="2" charset="2"/>
              <a:buChar char="ü"/>
            </a:pPr>
            <a:r>
              <a:rPr lang="en-US" altLang="en-US" sz="2800" dirty="0"/>
              <a:t>Obtain consent before data collection</a:t>
            </a:r>
          </a:p>
          <a:p>
            <a:endParaRPr lang="en-US" dirty="0"/>
          </a:p>
        </p:txBody>
      </p:sp>
      <p:sp>
        <p:nvSpPr>
          <p:cNvPr id="3" name="Title 2">
            <a:extLst>
              <a:ext uri="{FF2B5EF4-FFF2-40B4-BE49-F238E27FC236}">
                <a16:creationId xmlns:a16="http://schemas.microsoft.com/office/drawing/2014/main" id="{071FDEDA-1359-C643-A2D9-AA5F68FDDDCC}"/>
              </a:ext>
            </a:extLst>
          </p:cNvPr>
          <p:cNvSpPr>
            <a:spLocks noGrp="1"/>
          </p:cNvSpPr>
          <p:nvPr>
            <p:ph type="title"/>
          </p:nvPr>
        </p:nvSpPr>
        <p:spPr/>
        <p:txBody>
          <a:bodyPr/>
          <a:lstStyle/>
          <a:p>
            <a:r>
              <a:rPr lang="en-US" b="1" dirty="0">
                <a:solidFill>
                  <a:srgbClr val="13628F"/>
                </a:solidFill>
              </a:rPr>
              <a:t>Household Listing </a:t>
            </a:r>
            <a:r>
              <a:rPr lang="en-US" b="1" i="1" dirty="0">
                <a:solidFill>
                  <a:srgbClr val="13628F"/>
                </a:solidFill>
              </a:rPr>
              <a:t>(contd.</a:t>
            </a:r>
            <a:r>
              <a:rPr lang="en-US" i="1" dirty="0">
                <a:solidFill>
                  <a:srgbClr val="13628F"/>
                </a:solidFill>
              </a:rPr>
              <a:t>​)</a:t>
            </a:r>
            <a:endParaRPr lang="en-US" dirty="0">
              <a:solidFill>
                <a:srgbClr val="13628F"/>
              </a:solidFill>
            </a:endParaRPr>
          </a:p>
        </p:txBody>
      </p:sp>
      <p:sp>
        <p:nvSpPr>
          <p:cNvPr id="4" name="Slide Number Placeholder 3">
            <a:extLst>
              <a:ext uri="{FF2B5EF4-FFF2-40B4-BE49-F238E27FC236}">
                <a16:creationId xmlns:a16="http://schemas.microsoft.com/office/drawing/2014/main" id="{3DCC8AF2-6676-8F45-671D-B648953187CB}"/>
              </a:ext>
            </a:extLst>
          </p:cNvPr>
          <p:cNvSpPr>
            <a:spLocks noGrp="1"/>
          </p:cNvSpPr>
          <p:nvPr>
            <p:ph type="sldNum" sz="quarter" idx="12"/>
          </p:nvPr>
        </p:nvSpPr>
        <p:spPr/>
        <p:txBody>
          <a:bodyPr/>
          <a:lstStyle/>
          <a:p>
            <a:fld id="{101AD1EF-8919-4AD8-81B1-F9EB0586B58D}" type="slidenum">
              <a:rPr lang="en-US" smtClean="0"/>
              <a:t>14</a:t>
            </a:fld>
            <a:endParaRPr lang="en-US"/>
          </a:p>
        </p:txBody>
      </p:sp>
      <p:pic>
        <p:nvPicPr>
          <p:cNvPr id="9" name="Content Placeholder 14" descr="A black and green logo&#10;&#10;AI-generated content may be incorrect.">
            <a:extLst>
              <a:ext uri="{FF2B5EF4-FFF2-40B4-BE49-F238E27FC236}">
                <a16:creationId xmlns:a16="http://schemas.microsoft.com/office/drawing/2014/main" id="{2C4C25AC-21A5-0703-FCD1-6C0C38A037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0" name="Picture 9" descr="A close up of a logo&#10;&#10;AI-generated content may be incorrect.">
            <a:extLst>
              <a:ext uri="{FF2B5EF4-FFF2-40B4-BE49-F238E27FC236}">
                <a16:creationId xmlns:a16="http://schemas.microsoft.com/office/drawing/2014/main" id="{0D75162A-BA1E-489B-A0E7-5A4B0A804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409638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BD20DD-98A3-CF6E-5333-5E218BAC6029}"/>
              </a:ext>
            </a:extLst>
          </p:cNvPr>
          <p:cNvSpPr>
            <a:spLocks noGrp="1"/>
          </p:cNvSpPr>
          <p:nvPr>
            <p:ph type="title"/>
          </p:nvPr>
        </p:nvSpPr>
        <p:spPr/>
        <p:txBody>
          <a:bodyPr/>
          <a:lstStyle/>
          <a:p>
            <a:r>
              <a:rPr lang="en-US" altLang="en-US" b="1" dirty="0">
                <a:solidFill>
                  <a:srgbClr val="13628F"/>
                </a:solidFill>
              </a:rPr>
              <a:t>Household Listing Exercise</a:t>
            </a:r>
            <a:endParaRPr lang="en-US" dirty="0">
              <a:solidFill>
                <a:srgbClr val="13628F"/>
              </a:solidFill>
            </a:endParaRPr>
          </a:p>
        </p:txBody>
      </p:sp>
      <p:sp>
        <p:nvSpPr>
          <p:cNvPr id="4" name="Slide Number Placeholder 3">
            <a:extLst>
              <a:ext uri="{FF2B5EF4-FFF2-40B4-BE49-F238E27FC236}">
                <a16:creationId xmlns:a16="http://schemas.microsoft.com/office/drawing/2014/main" id="{76251D24-8909-2448-6500-5FB1286A4AC1}"/>
              </a:ext>
            </a:extLst>
          </p:cNvPr>
          <p:cNvSpPr>
            <a:spLocks noGrp="1"/>
          </p:cNvSpPr>
          <p:nvPr>
            <p:ph type="sldNum" sz="quarter" idx="12"/>
          </p:nvPr>
        </p:nvSpPr>
        <p:spPr/>
        <p:txBody>
          <a:bodyPr/>
          <a:lstStyle/>
          <a:p>
            <a:fld id="{101AD1EF-8919-4AD8-81B1-F9EB0586B58D}" type="slidenum">
              <a:rPr lang="en-US" smtClean="0"/>
              <a:t>15</a:t>
            </a:fld>
            <a:endParaRPr lang="en-US"/>
          </a:p>
        </p:txBody>
      </p:sp>
      <p:sp>
        <p:nvSpPr>
          <p:cNvPr id="5" name="Rectangle 3">
            <a:extLst>
              <a:ext uri="{FF2B5EF4-FFF2-40B4-BE49-F238E27FC236}">
                <a16:creationId xmlns:a16="http://schemas.microsoft.com/office/drawing/2014/main" id="{7A3A4BB3-C48F-CF72-947C-66B71BBD9DA2}"/>
              </a:ext>
            </a:extLst>
          </p:cNvPr>
          <p:cNvSpPr>
            <a:spLocks noChangeArrowheads="1"/>
          </p:cNvSpPr>
          <p:nvPr/>
        </p:nvSpPr>
        <p:spPr bwMode="auto">
          <a:xfrm>
            <a:off x="630624" y="1686925"/>
            <a:ext cx="8877300" cy="270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63" eaLnBrk="0" fontAlgn="base" hangingPunct="0">
              <a:lnSpc>
                <a:spcPct val="125000"/>
              </a:lnSpc>
              <a:spcBef>
                <a:spcPct val="0"/>
              </a:spcBef>
              <a:spcAft>
                <a:spcPct val="0"/>
              </a:spcAft>
            </a:pPr>
            <a:r>
              <a:rPr lang="en-US" altLang="en-US" sz="1400" b="1" dirty="0">
                <a:latin typeface="Arial" panose="020B0604020202020204" pitchFamily="34" charset="0"/>
              </a:rPr>
              <a:t>Walking through the EA:</a:t>
            </a:r>
            <a:endParaRPr lang="en-US" altLang="en-US" sz="1400" dirty="0">
              <a:latin typeface="Arial" panose="020B0604020202020204" pitchFamily="34" charset="0"/>
            </a:endParaRPr>
          </a:p>
          <a:p>
            <a:pPr marL="457182" lvl="1" defTabSz="914363" eaLnBrk="0" fontAlgn="base" hangingPunct="0">
              <a:lnSpc>
                <a:spcPct val="125000"/>
              </a:lnSpc>
              <a:spcBef>
                <a:spcPct val="0"/>
              </a:spcBef>
              <a:spcAft>
                <a:spcPct val="0"/>
              </a:spcAft>
              <a:buFontTx/>
              <a:buChar char="•"/>
            </a:pPr>
            <a:r>
              <a:rPr lang="en-US" altLang="en-US" sz="1400" dirty="0">
                <a:latin typeface="Arial" panose="020B0604020202020204" pitchFamily="34" charset="0"/>
              </a:rPr>
              <a:t>Visit each household systematically (e.g., clockwise or street-by-street)</a:t>
            </a:r>
            <a:endParaRPr lang="en-US" altLang="en-US" sz="1400" b="1" dirty="0">
              <a:latin typeface="Arial" panose="020B0604020202020204" pitchFamily="34" charset="0"/>
            </a:endParaRPr>
          </a:p>
          <a:p>
            <a:pPr defTabSz="914363" eaLnBrk="0" fontAlgn="base" hangingPunct="0">
              <a:lnSpc>
                <a:spcPct val="125000"/>
              </a:lnSpc>
              <a:spcBef>
                <a:spcPct val="0"/>
              </a:spcBef>
              <a:spcAft>
                <a:spcPct val="0"/>
              </a:spcAft>
            </a:pPr>
            <a:r>
              <a:rPr lang="en-US" altLang="en-US" sz="1400" b="1" dirty="0">
                <a:latin typeface="Arial" panose="020B0604020202020204" pitchFamily="34" charset="0"/>
              </a:rPr>
              <a:t>Recording of Household Information:</a:t>
            </a:r>
            <a:endParaRPr lang="en-US" altLang="en-US" sz="1400" dirty="0">
              <a:latin typeface="Arial" panose="020B0604020202020204" pitchFamily="34" charset="0"/>
            </a:endParaRPr>
          </a:p>
          <a:p>
            <a:pPr marL="800082" lvl="1" indent="-342900" defTabSz="914363" eaLnBrk="0" fontAlgn="base" hangingPunct="0">
              <a:lnSpc>
                <a:spcPct val="125000"/>
              </a:lnSpc>
              <a:spcBef>
                <a:spcPct val="0"/>
              </a:spcBef>
              <a:spcAft>
                <a:spcPct val="0"/>
              </a:spcAft>
              <a:buFont typeface="Arial" panose="020B0604020202020204" pitchFamily="34" charset="0"/>
              <a:buChar char="•"/>
            </a:pPr>
            <a:r>
              <a:rPr lang="en-US" altLang="en-US" sz="1400" dirty="0">
                <a:latin typeface="Arial" panose="020B0604020202020204" pitchFamily="34" charset="0"/>
              </a:rPr>
              <a:t>Assign a </a:t>
            </a:r>
            <a:r>
              <a:rPr lang="en-US" altLang="en-US" sz="1400" b="1" dirty="0">
                <a:latin typeface="Arial" panose="020B0604020202020204" pitchFamily="34" charset="0"/>
              </a:rPr>
              <a:t>unique ID</a:t>
            </a:r>
            <a:r>
              <a:rPr lang="en-US" altLang="en-US" sz="1400" dirty="0">
                <a:latin typeface="Arial" panose="020B0604020202020204" pitchFamily="34" charset="0"/>
              </a:rPr>
              <a:t> to each household</a:t>
            </a:r>
          </a:p>
          <a:p>
            <a:pPr marL="800082" lvl="1" indent="-342900" defTabSz="914363" eaLnBrk="0" fontAlgn="base" hangingPunct="0">
              <a:lnSpc>
                <a:spcPct val="125000"/>
              </a:lnSpc>
              <a:spcBef>
                <a:spcPct val="0"/>
              </a:spcBef>
              <a:spcAft>
                <a:spcPct val="0"/>
              </a:spcAft>
              <a:buFont typeface="Arial" panose="020B0604020202020204" pitchFamily="34" charset="0"/>
              <a:buChar char="•"/>
            </a:pPr>
            <a:r>
              <a:rPr lang="en-US" altLang="en-US" sz="1400" dirty="0">
                <a:latin typeface="Arial" panose="020B0604020202020204" pitchFamily="34" charset="0"/>
              </a:rPr>
              <a:t>Record the following details:</a:t>
            </a:r>
          </a:p>
          <a:p>
            <a:pPr marL="1257263" lvl="2" indent="-342900" defTabSz="914363" eaLnBrk="0" fontAlgn="base" hangingPunct="0">
              <a:lnSpc>
                <a:spcPct val="125000"/>
              </a:lnSpc>
              <a:spcBef>
                <a:spcPct val="0"/>
              </a:spcBef>
              <a:spcAft>
                <a:spcPct val="0"/>
              </a:spcAft>
              <a:buFont typeface="Arial" panose="020B0604020202020204" pitchFamily="34" charset="0"/>
              <a:buChar char="•"/>
            </a:pPr>
            <a:r>
              <a:rPr lang="en-US" altLang="en-US" sz="1400" dirty="0">
                <a:latin typeface="Arial" panose="020B0604020202020204" pitchFamily="34" charset="0"/>
              </a:rPr>
              <a:t>Household Head’s Name, address or Landmark, type of settlements</a:t>
            </a:r>
          </a:p>
          <a:p>
            <a:pPr marL="1257263" lvl="2" indent="-342900" defTabSz="914363" eaLnBrk="0" fontAlgn="base" hangingPunct="0">
              <a:lnSpc>
                <a:spcPct val="125000"/>
              </a:lnSpc>
              <a:spcBef>
                <a:spcPct val="0"/>
              </a:spcBef>
              <a:spcAft>
                <a:spcPct val="0"/>
              </a:spcAft>
              <a:buFont typeface="Arial" panose="020B0604020202020204" pitchFamily="34" charset="0"/>
              <a:buChar char="•"/>
            </a:pPr>
            <a:r>
              <a:rPr lang="en-US" altLang="en-US" sz="1400" dirty="0">
                <a:latin typeface="Arial" panose="020B0604020202020204" pitchFamily="34" charset="0"/>
              </a:rPr>
              <a:t>GPS Coordinates (if available), any pregnant woman</a:t>
            </a:r>
          </a:p>
          <a:p>
            <a:pPr defTabSz="914363" eaLnBrk="0" fontAlgn="base" hangingPunct="0">
              <a:lnSpc>
                <a:spcPct val="125000"/>
              </a:lnSpc>
              <a:spcBef>
                <a:spcPct val="0"/>
              </a:spcBef>
              <a:spcAft>
                <a:spcPct val="0"/>
              </a:spcAft>
            </a:pPr>
            <a:endParaRPr lang="en-US" altLang="en-US" sz="1400" b="1" dirty="0">
              <a:latin typeface="Arial" panose="020B0604020202020204" pitchFamily="34" charset="0"/>
            </a:endParaRPr>
          </a:p>
          <a:p>
            <a:pPr defTabSz="914363" eaLnBrk="0" fontAlgn="base" hangingPunct="0">
              <a:lnSpc>
                <a:spcPct val="125000"/>
              </a:lnSpc>
              <a:spcBef>
                <a:spcPct val="0"/>
              </a:spcBef>
              <a:spcAft>
                <a:spcPct val="0"/>
              </a:spcAft>
            </a:pPr>
            <a:r>
              <a:rPr lang="en-US" altLang="en-US" sz="1400" b="1" dirty="0">
                <a:latin typeface="Arial" panose="020B0604020202020204" pitchFamily="34" charset="0"/>
              </a:rPr>
              <a:t>Example of Household Listing Table:</a:t>
            </a:r>
          </a:p>
          <a:p>
            <a:pPr defTabSz="914363" eaLnBrk="0" fontAlgn="base" hangingPunct="0">
              <a:spcBef>
                <a:spcPct val="0"/>
              </a:spcBef>
              <a:spcAft>
                <a:spcPct val="0"/>
              </a:spcAft>
            </a:pPr>
            <a:endParaRPr lang="en-US" altLang="en-US" sz="1200" dirty="0">
              <a:latin typeface="Arial" panose="020B0604020202020204" pitchFamily="34" charset="0"/>
            </a:endParaRPr>
          </a:p>
        </p:txBody>
      </p:sp>
      <p:graphicFrame>
        <p:nvGraphicFramePr>
          <p:cNvPr id="6" name="Table 5">
            <a:extLst>
              <a:ext uri="{FF2B5EF4-FFF2-40B4-BE49-F238E27FC236}">
                <a16:creationId xmlns:a16="http://schemas.microsoft.com/office/drawing/2014/main" id="{23E3C801-3865-55AF-A6BE-480AC969754A}"/>
              </a:ext>
            </a:extLst>
          </p:cNvPr>
          <p:cNvGraphicFramePr>
            <a:graphicFrameLocks noGrp="1"/>
          </p:cNvGraphicFramePr>
          <p:nvPr>
            <p:extLst>
              <p:ext uri="{D42A27DB-BD31-4B8C-83A1-F6EECF244321}">
                <p14:modId xmlns:p14="http://schemas.microsoft.com/office/powerpoint/2010/main" val="4044218089"/>
              </p:ext>
            </p:extLst>
          </p:nvPr>
        </p:nvGraphicFramePr>
        <p:xfrm>
          <a:off x="5262545" y="3708586"/>
          <a:ext cx="5352903" cy="2275305"/>
        </p:xfrm>
        <a:graphic>
          <a:graphicData uri="http://schemas.openxmlformats.org/drawingml/2006/table">
            <a:tbl>
              <a:tblPr>
                <a:tableStyleId>{5C22544A-7EE6-4342-B048-85BDC9FD1C3A}</a:tableStyleId>
              </a:tblPr>
              <a:tblGrid>
                <a:gridCol w="347577">
                  <a:extLst>
                    <a:ext uri="{9D8B030D-6E8A-4147-A177-3AD203B41FA5}">
                      <a16:colId xmlns:a16="http://schemas.microsoft.com/office/drawing/2014/main" val="481796803"/>
                    </a:ext>
                  </a:extLst>
                </a:gridCol>
                <a:gridCol w="951934">
                  <a:extLst>
                    <a:ext uri="{9D8B030D-6E8A-4147-A177-3AD203B41FA5}">
                      <a16:colId xmlns:a16="http://schemas.microsoft.com/office/drawing/2014/main" val="3100932648"/>
                    </a:ext>
                  </a:extLst>
                </a:gridCol>
                <a:gridCol w="1506319">
                  <a:extLst>
                    <a:ext uri="{9D8B030D-6E8A-4147-A177-3AD203B41FA5}">
                      <a16:colId xmlns:a16="http://schemas.microsoft.com/office/drawing/2014/main" val="3654172738"/>
                    </a:ext>
                  </a:extLst>
                </a:gridCol>
                <a:gridCol w="608079">
                  <a:extLst>
                    <a:ext uri="{9D8B030D-6E8A-4147-A177-3AD203B41FA5}">
                      <a16:colId xmlns:a16="http://schemas.microsoft.com/office/drawing/2014/main" val="2737105530"/>
                    </a:ext>
                  </a:extLst>
                </a:gridCol>
                <a:gridCol w="1124165">
                  <a:extLst>
                    <a:ext uri="{9D8B030D-6E8A-4147-A177-3AD203B41FA5}">
                      <a16:colId xmlns:a16="http://schemas.microsoft.com/office/drawing/2014/main" val="1071885537"/>
                    </a:ext>
                  </a:extLst>
                </a:gridCol>
                <a:gridCol w="814829">
                  <a:extLst>
                    <a:ext uri="{9D8B030D-6E8A-4147-A177-3AD203B41FA5}">
                      <a16:colId xmlns:a16="http://schemas.microsoft.com/office/drawing/2014/main" val="895278688"/>
                    </a:ext>
                  </a:extLst>
                </a:gridCol>
              </a:tblGrid>
              <a:tr h="519236">
                <a:tc>
                  <a:txBody>
                    <a:bodyPr/>
                    <a:lstStyle/>
                    <a:p>
                      <a:pPr algn="l" rtl="0" fontAlgn="ctr"/>
                      <a:r>
                        <a:rPr lang="en-US" sz="1400" b="1" u="none" strike="noStrike" dirty="0">
                          <a:solidFill>
                            <a:schemeClr val="bg1"/>
                          </a:solidFill>
                          <a:effectLst/>
                          <a:latin typeface="Arial" panose="020B0604020202020204" pitchFamily="34" charset="0"/>
                          <a:cs typeface="Arial" panose="020B0604020202020204" pitchFamily="34" charset="0"/>
                        </a:rPr>
                        <a:t>HH ID</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5471" marR="5471" marT="5471" marB="0" anchor="ctr">
                    <a:solidFill>
                      <a:srgbClr val="3CA18D"/>
                    </a:solidFill>
                  </a:tcPr>
                </a:tc>
                <a:tc>
                  <a:txBody>
                    <a:bodyPr/>
                    <a:lstStyle/>
                    <a:p>
                      <a:pPr algn="l" rtl="0" fontAlgn="ctr"/>
                      <a:r>
                        <a:rPr lang="en-US" sz="1400" b="1" u="none" strike="noStrike" dirty="0">
                          <a:solidFill>
                            <a:schemeClr val="bg1"/>
                          </a:solidFill>
                          <a:effectLst/>
                          <a:latin typeface="Arial" panose="020B0604020202020204" pitchFamily="34" charset="0"/>
                          <a:cs typeface="Arial" panose="020B0604020202020204" pitchFamily="34" charset="0"/>
                        </a:rPr>
                        <a:t>HH Head</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5471" marR="5471" marT="5471" marB="0" anchor="ctr">
                    <a:solidFill>
                      <a:srgbClr val="3CA18D"/>
                    </a:solidFill>
                  </a:tcPr>
                </a:tc>
                <a:tc>
                  <a:txBody>
                    <a:bodyPr/>
                    <a:lstStyle/>
                    <a:p>
                      <a:pPr algn="l" rtl="0" fontAlgn="ctr"/>
                      <a:r>
                        <a:rPr lang="en-US" sz="1400" b="1" u="none" strike="noStrike" dirty="0">
                          <a:solidFill>
                            <a:schemeClr val="bg1"/>
                          </a:solidFill>
                          <a:effectLst/>
                          <a:latin typeface="Arial" panose="020B0604020202020204" pitchFamily="34" charset="0"/>
                          <a:cs typeface="Arial" panose="020B0604020202020204" pitchFamily="34" charset="0"/>
                        </a:rPr>
                        <a:t>Address / Landmark</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5471" marR="5471" marT="5471" marB="0" anchor="ctr">
                    <a:solidFill>
                      <a:srgbClr val="3CA18D"/>
                    </a:solidFill>
                  </a:tcPr>
                </a:tc>
                <a:tc>
                  <a:txBody>
                    <a:bodyPr/>
                    <a:lstStyle/>
                    <a:p>
                      <a:pPr algn="l" rtl="0" fontAlgn="ctr"/>
                      <a:r>
                        <a:rPr lang="en-US" sz="1400" b="1" u="none" strike="noStrike" dirty="0">
                          <a:solidFill>
                            <a:schemeClr val="bg1"/>
                          </a:solidFill>
                          <a:effectLst/>
                          <a:latin typeface="Arial" panose="020B0604020202020204" pitchFamily="34" charset="0"/>
                          <a:cs typeface="Arial" panose="020B0604020202020204" pitchFamily="34" charset="0"/>
                        </a:rPr>
                        <a:t>Type of HH</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5471" marR="5471" marT="5471" marB="0" anchor="ctr">
                    <a:solidFill>
                      <a:srgbClr val="3CA18D"/>
                    </a:solidFill>
                  </a:tcPr>
                </a:tc>
                <a:tc>
                  <a:txBody>
                    <a:bodyPr/>
                    <a:lstStyle/>
                    <a:p>
                      <a:pPr algn="l" rtl="0" fontAlgn="ctr"/>
                      <a:r>
                        <a:rPr lang="en-US" sz="1400" b="1" u="none" strike="noStrike" dirty="0">
                          <a:solidFill>
                            <a:schemeClr val="bg1"/>
                          </a:solidFill>
                          <a:effectLst/>
                          <a:latin typeface="Arial" panose="020B0604020202020204" pitchFamily="34" charset="0"/>
                          <a:cs typeface="Arial" panose="020B0604020202020204" pitchFamily="34" charset="0"/>
                        </a:rPr>
                        <a:t>GPS Coordinates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5471" marR="5471" marT="5471" marB="0" anchor="ctr">
                    <a:solidFill>
                      <a:srgbClr val="3CA18D"/>
                    </a:solidFill>
                  </a:tcPr>
                </a:tc>
                <a:tc>
                  <a:txBody>
                    <a:bodyPr/>
                    <a:lstStyle/>
                    <a:p>
                      <a:pPr algn="l" rtl="0" fontAlgn="ctr"/>
                      <a:r>
                        <a:rPr lang="en-US" sz="1400" b="1" u="none" strike="noStrike" dirty="0">
                          <a:solidFill>
                            <a:schemeClr val="bg1"/>
                          </a:solidFill>
                          <a:effectLst/>
                          <a:latin typeface="Arial" panose="020B0604020202020204" pitchFamily="34" charset="0"/>
                          <a:cs typeface="Arial" panose="020B0604020202020204" pitchFamily="34" charset="0"/>
                        </a:rPr>
                        <a:t>Pregnant woman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5471" marR="5471" marT="5471" marB="0" anchor="ctr">
                    <a:solidFill>
                      <a:srgbClr val="3CA18D"/>
                    </a:solidFill>
                  </a:tcPr>
                </a:tc>
                <a:extLst>
                  <a:ext uri="{0D108BD9-81ED-4DB2-BD59-A6C34878D82A}">
                    <a16:rowId xmlns:a16="http://schemas.microsoft.com/office/drawing/2014/main" val="634130169"/>
                  </a:ext>
                </a:extLst>
              </a:tr>
              <a:tr h="519236">
                <a:tc>
                  <a:txBody>
                    <a:bodyPr/>
                    <a:lstStyle/>
                    <a:p>
                      <a:pPr algn="l" rtl="0" fontAlgn="ctr"/>
                      <a:r>
                        <a:rPr lang="en-US" sz="1400" u="none" strike="noStrike">
                          <a:effectLst/>
                          <a:latin typeface="Arial" panose="020B0604020202020204" pitchFamily="34" charset="0"/>
                          <a:cs typeface="Arial" panose="020B0604020202020204" pitchFamily="34" charset="0"/>
                        </a:rPr>
                        <a:t>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471" marR="5471" marT="5471" marB="0" anchor="ctr">
                    <a:solidFill>
                      <a:srgbClr val="C3D2D7"/>
                    </a:solidFill>
                  </a:tcPr>
                </a:tc>
                <a:tc>
                  <a:txBody>
                    <a:bodyPr/>
                    <a:lstStyle/>
                    <a:p>
                      <a:pPr algn="l" rtl="0" fontAlgn="ctr"/>
                      <a:r>
                        <a:rPr lang="en-US" sz="1400" u="none" strike="noStrike" dirty="0">
                          <a:effectLst/>
                          <a:latin typeface="Arial" panose="020B0604020202020204" pitchFamily="34" charset="0"/>
                          <a:cs typeface="Arial" panose="020B0604020202020204" pitchFamily="34" charset="0"/>
                        </a:rPr>
                        <a:t>Mr. Abdul </a:t>
                      </a:r>
                      <a:r>
                        <a:rPr lang="en-US" sz="1400" u="none" strike="noStrike" dirty="0" err="1">
                          <a:effectLst/>
                          <a:latin typeface="Arial" panose="020B0604020202020204" pitchFamily="34" charset="0"/>
                          <a:cs typeface="Arial" panose="020B0604020202020204" pitchFamily="34" charset="0"/>
                        </a:rPr>
                        <a:t>Baten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471" marR="5471" marT="5471" marB="0" anchor="ctr">
                    <a:solidFill>
                      <a:srgbClr val="C3D2D7"/>
                    </a:solidFill>
                  </a:tcPr>
                </a:tc>
                <a:tc>
                  <a:txBody>
                    <a:bodyPr/>
                    <a:lstStyle/>
                    <a:p>
                      <a:pPr algn="l" rtl="0" fontAlgn="ctr"/>
                      <a:r>
                        <a:rPr lang="en-US" sz="1400" u="none" strike="noStrike" dirty="0">
                          <a:effectLst/>
                          <a:latin typeface="Arial" panose="020B0604020202020204" pitchFamily="34" charset="0"/>
                          <a:cs typeface="Arial" panose="020B0604020202020204" pitchFamily="34" charset="0"/>
                        </a:rPr>
                        <a:t>Near Main Road, Block A</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471" marR="5471" marT="5471" marB="0" anchor="ctr">
                    <a:solidFill>
                      <a:srgbClr val="C3D2D7"/>
                    </a:solidFill>
                  </a:tcPr>
                </a:tc>
                <a:tc>
                  <a:txBody>
                    <a:bodyPr/>
                    <a:lstStyle/>
                    <a:p>
                      <a:pPr algn="l" rtl="0" fontAlgn="ctr"/>
                      <a:r>
                        <a:rPr lang="en-US" sz="1400" b="0" i="0" u="none" strike="noStrike" dirty="0">
                          <a:solidFill>
                            <a:srgbClr val="000000"/>
                          </a:solidFill>
                          <a:effectLst/>
                          <a:latin typeface="Arial" panose="020B0604020202020204" pitchFamily="34" charset="0"/>
                          <a:cs typeface="Arial" panose="020B0604020202020204" pitchFamily="34" charset="0"/>
                        </a:rPr>
                        <a:t>1</a:t>
                      </a:r>
                    </a:p>
                    <a:p>
                      <a:pPr algn="l" rtl="0" fontAlgn="ctr"/>
                      <a:r>
                        <a:rPr lang="en-US" sz="1400" b="0" i="0" u="none" strike="noStrike" dirty="0">
                          <a:solidFill>
                            <a:srgbClr val="000000"/>
                          </a:solidFill>
                          <a:effectLst/>
                          <a:latin typeface="Arial" panose="020B0604020202020204" pitchFamily="34" charset="0"/>
                          <a:cs typeface="Arial" panose="020B0604020202020204" pitchFamily="34" charset="0"/>
                        </a:rPr>
                        <a:t>2</a:t>
                      </a:r>
                    </a:p>
                  </a:txBody>
                  <a:tcPr marL="5471" marR="5471" marT="5471" marB="0" anchor="ctr">
                    <a:solidFill>
                      <a:srgbClr val="C3D2D7"/>
                    </a:solidFill>
                  </a:tcPr>
                </a:tc>
                <a:tc>
                  <a:txBody>
                    <a:bodyPr/>
                    <a:lstStyle/>
                    <a:p>
                      <a:pPr algn="l" rtl="0" fontAlgn="ctr"/>
                      <a:r>
                        <a:rPr lang="en-US" sz="1400" u="none" strike="noStrike" dirty="0">
                          <a:effectLst/>
                          <a:latin typeface="Arial" panose="020B0604020202020204" pitchFamily="34" charset="0"/>
                          <a:cs typeface="Arial" panose="020B0604020202020204" pitchFamily="34" charset="0"/>
                        </a:rPr>
                        <a:t>12.3456° N, 45.6789° 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471" marR="5471" marT="5471" marB="0" anchor="ctr">
                    <a:solidFill>
                      <a:srgbClr val="C3D2D7"/>
                    </a:solidFill>
                  </a:tcPr>
                </a:tc>
                <a:tc>
                  <a:txBody>
                    <a:bodyPr/>
                    <a:lstStyle/>
                    <a:p>
                      <a:pPr marL="0" algn="l" defTabSz="914400" rtl="0" eaLnBrk="1" fontAlgn="ctr" latinLnBrk="0" hangingPunct="1"/>
                      <a:r>
                        <a:rPr lang="en-US" sz="1400" u="none" strike="noStrike" kern="1200" dirty="0">
                          <a:solidFill>
                            <a:schemeClr val="dk1"/>
                          </a:solidFill>
                          <a:effectLst/>
                          <a:latin typeface="Arial" panose="020B0604020202020204" pitchFamily="34" charset="0"/>
                          <a:ea typeface="+mn-ea"/>
                          <a:cs typeface="Arial" panose="020B0604020202020204" pitchFamily="34" charset="0"/>
                        </a:rPr>
                        <a:t>1=No</a:t>
                      </a:r>
                    </a:p>
                    <a:p>
                      <a:pPr marL="0" algn="l" defTabSz="914400" rtl="0" eaLnBrk="1" fontAlgn="ctr" latinLnBrk="0" hangingPunct="1"/>
                      <a:r>
                        <a:rPr lang="en-US" sz="1400" u="none" strike="noStrike" kern="1200" dirty="0">
                          <a:solidFill>
                            <a:schemeClr val="dk1"/>
                          </a:solidFill>
                          <a:effectLst/>
                          <a:latin typeface="Arial" panose="020B0604020202020204" pitchFamily="34" charset="0"/>
                          <a:ea typeface="+mn-ea"/>
                          <a:cs typeface="Arial" panose="020B0604020202020204" pitchFamily="34" charset="0"/>
                        </a:rPr>
                        <a:t>2=Yes</a:t>
                      </a:r>
                    </a:p>
                  </a:txBody>
                  <a:tcPr marL="5471" marR="5471" marT="5471" marB="0" anchor="b">
                    <a:solidFill>
                      <a:srgbClr val="C3D2D7"/>
                    </a:solidFill>
                  </a:tcPr>
                </a:tc>
                <a:extLst>
                  <a:ext uri="{0D108BD9-81ED-4DB2-BD59-A6C34878D82A}">
                    <a16:rowId xmlns:a16="http://schemas.microsoft.com/office/drawing/2014/main" val="2710792888"/>
                  </a:ext>
                </a:extLst>
              </a:tr>
              <a:tr h="548408">
                <a:tc>
                  <a:txBody>
                    <a:bodyPr/>
                    <a:lstStyle/>
                    <a:p>
                      <a:pPr algn="l" rtl="0" fontAlgn="ctr"/>
                      <a:r>
                        <a:rPr lang="en-US" sz="1400" u="none" strike="noStrike">
                          <a:effectLst/>
                          <a:latin typeface="Arial" panose="020B0604020202020204" pitchFamily="34" charset="0"/>
                          <a:cs typeface="Arial" panose="020B0604020202020204" pitchFamily="34" charset="0"/>
                        </a:rPr>
                        <a:t>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471" marR="5471" marT="5471" marB="0" anchor="ctr">
                    <a:solidFill>
                      <a:srgbClr val="C3D2D7"/>
                    </a:solidFill>
                  </a:tcPr>
                </a:tc>
                <a:tc>
                  <a:txBody>
                    <a:bodyPr/>
                    <a:lstStyle/>
                    <a:p>
                      <a:pPr algn="l" rtl="0" fontAlgn="ctr"/>
                      <a:r>
                        <a:rPr lang="en-US" sz="1400" u="none" strike="noStrike">
                          <a:effectLst/>
                          <a:latin typeface="Arial" panose="020B0604020202020204" pitchFamily="34" charset="0"/>
                          <a:cs typeface="Arial" panose="020B0604020202020204" pitchFamily="34" charset="0"/>
                        </a:rPr>
                        <a:t>Ms. Jane Smith</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471" marR="5471" marT="5471" marB="0" anchor="ctr">
                    <a:solidFill>
                      <a:srgbClr val="C3D2D7"/>
                    </a:solidFill>
                  </a:tcPr>
                </a:tc>
                <a:tc>
                  <a:txBody>
                    <a:bodyPr/>
                    <a:lstStyle/>
                    <a:p>
                      <a:pPr algn="l" rtl="0" fontAlgn="ctr"/>
                      <a:r>
                        <a:rPr lang="en-US" sz="1400" u="none" strike="noStrike" dirty="0">
                          <a:effectLst/>
                          <a:latin typeface="Arial" panose="020B0604020202020204" pitchFamily="34" charset="0"/>
                          <a:cs typeface="Arial" panose="020B0604020202020204" pitchFamily="34" charset="0"/>
                        </a:rPr>
                        <a:t>Next to School, Block B</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471" marR="5471" marT="5471" marB="0" anchor="ctr">
                    <a:solidFill>
                      <a:srgbClr val="C3D2D7"/>
                    </a:solidFill>
                  </a:tcPr>
                </a:tc>
                <a:tc>
                  <a:txBody>
                    <a:bodyPr/>
                    <a:lstStyle/>
                    <a:p>
                      <a:pPr algn="l" rtl="0" fontAlgn="ct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471" marR="5471" marT="5471" marB="0" anchor="ctr">
                    <a:solidFill>
                      <a:srgbClr val="C3D2D7"/>
                    </a:solidFill>
                  </a:tcPr>
                </a:tc>
                <a:tc>
                  <a:txBody>
                    <a:bodyPr/>
                    <a:lstStyle/>
                    <a:p>
                      <a:pPr algn="l" rtl="0" fontAlgn="ctr"/>
                      <a:r>
                        <a:rPr lang="en-US" sz="1400" u="none" strike="noStrike" dirty="0">
                          <a:effectLst/>
                          <a:latin typeface="Arial" panose="020B0604020202020204" pitchFamily="34" charset="0"/>
                          <a:cs typeface="Arial" panose="020B0604020202020204" pitchFamily="34" charset="0"/>
                        </a:rPr>
                        <a:t>12.3460° N, 45.6795° 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471" marR="5471" marT="5471" marB="0" anchor="ctr">
                    <a:solidFill>
                      <a:srgbClr val="C3D2D7"/>
                    </a:solidFill>
                  </a:tcPr>
                </a:tc>
                <a:tc>
                  <a:txBody>
                    <a:bodyPr/>
                    <a:lstStyle/>
                    <a:p>
                      <a:pPr marL="0" algn="l" defTabSz="914400" rtl="0" eaLnBrk="1" fontAlgn="ctr" latinLnBrk="0" hangingPunct="1"/>
                      <a:endParaRPr lang="en-US" sz="14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5471" marR="5471" marT="5471" marB="0" anchor="b">
                    <a:solidFill>
                      <a:srgbClr val="C3D2D7"/>
                    </a:solidFill>
                  </a:tcPr>
                </a:tc>
                <a:extLst>
                  <a:ext uri="{0D108BD9-81ED-4DB2-BD59-A6C34878D82A}">
                    <a16:rowId xmlns:a16="http://schemas.microsoft.com/office/drawing/2014/main" val="3764084712"/>
                  </a:ext>
                </a:extLst>
              </a:tr>
              <a:tr h="688425">
                <a:tc>
                  <a:txBody>
                    <a:bodyPr/>
                    <a:lstStyle/>
                    <a:p>
                      <a:pPr algn="l" rtl="0" fontAlgn="ctr"/>
                      <a:r>
                        <a:rPr lang="en-US" sz="1400" u="none" strike="noStrike">
                          <a:effectLst/>
                          <a:latin typeface="Arial" panose="020B0604020202020204" pitchFamily="34" charset="0"/>
                          <a:cs typeface="Arial" panose="020B0604020202020204" pitchFamily="34" charset="0"/>
                        </a:rPr>
                        <a:t>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471" marR="5471" marT="5471" marB="0" anchor="ctr">
                    <a:solidFill>
                      <a:srgbClr val="C3D2D7"/>
                    </a:solidFill>
                  </a:tcPr>
                </a:tc>
                <a:tc>
                  <a:txBody>
                    <a:bodyPr/>
                    <a:lstStyle/>
                    <a:p>
                      <a:pPr algn="l" rtl="0" fontAlgn="ctr"/>
                      <a:r>
                        <a:rPr lang="en-US" sz="1400" u="none" strike="noStrike" dirty="0">
                          <a:effectLst/>
                          <a:latin typeface="Arial" panose="020B0604020202020204" pitchFamily="34" charset="0"/>
                          <a:cs typeface="Arial" panose="020B0604020202020204" pitchFamily="34" charset="0"/>
                        </a:rPr>
                        <a:t>Mr. Ahmed Ali</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471" marR="5471" marT="5471" marB="0" anchor="ctr">
                    <a:solidFill>
                      <a:srgbClr val="C3D2D7"/>
                    </a:solidFill>
                  </a:tcPr>
                </a:tc>
                <a:tc>
                  <a:txBody>
                    <a:bodyPr/>
                    <a:lstStyle/>
                    <a:p>
                      <a:pPr algn="l" rtl="0" fontAlgn="ctr"/>
                      <a:r>
                        <a:rPr lang="en-US" sz="1400" u="none" strike="noStrike">
                          <a:effectLst/>
                          <a:latin typeface="Arial" panose="020B0604020202020204" pitchFamily="34" charset="0"/>
                          <a:cs typeface="Arial" panose="020B0604020202020204" pitchFamily="34" charset="0"/>
                        </a:rPr>
                        <a:t>Opposite Mosque, Block C</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471" marR="5471" marT="5471" marB="0" anchor="ctr">
                    <a:solidFill>
                      <a:srgbClr val="C3D2D7"/>
                    </a:solidFill>
                  </a:tcPr>
                </a:tc>
                <a:tc>
                  <a:txBody>
                    <a:bodyPr/>
                    <a:lstStyle/>
                    <a:p>
                      <a:pPr algn="l" rtl="0" fontAlgn="ct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5471" marR="5471" marT="5471" marB="0" anchor="ctr">
                    <a:solidFill>
                      <a:srgbClr val="C3D2D7"/>
                    </a:solidFill>
                  </a:tcPr>
                </a:tc>
                <a:tc>
                  <a:txBody>
                    <a:bodyPr/>
                    <a:lstStyle/>
                    <a:p>
                      <a:pPr algn="l" rtl="0" fontAlgn="ctr"/>
                      <a:r>
                        <a:rPr lang="en-US" sz="1400" u="none" strike="noStrike" dirty="0">
                          <a:effectLst/>
                          <a:latin typeface="Arial" panose="020B0604020202020204" pitchFamily="34" charset="0"/>
                          <a:cs typeface="Arial" panose="020B0604020202020204" pitchFamily="34" charset="0"/>
                        </a:rPr>
                        <a:t>12.3470° N, 45.6800° 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471" marR="5471" marT="5471" marB="0" anchor="ctr">
                    <a:solidFill>
                      <a:srgbClr val="C3D2D7"/>
                    </a:solidFill>
                  </a:tcPr>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471" marR="5471" marT="5471" marB="0" anchor="b">
                    <a:solidFill>
                      <a:srgbClr val="C3D2D7"/>
                    </a:solidFill>
                  </a:tcPr>
                </a:tc>
                <a:extLst>
                  <a:ext uri="{0D108BD9-81ED-4DB2-BD59-A6C34878D82A}">
                    <a16:rowId xmlns:a16="http://schemas.microsoft.com/office/drawing/2014/main" val="2314063352"/>
                  </a:ext>
                </a:extLst>
              </a:tr>
            </a:tbl>
          </a:graphicData>
        </a:graphic>
      </p:graphicFrame>
      <p:pic>
        <p:nvPicPr>
          <p:cNvPr id="11" name="Content Placeholder 14" descr="A black and green logo&#10;&#10;AI-generated content may be incorrect.">
            <a:extLst>
              <a:ext uri="{FF2B5EF4-FFF2-40B4-BE49-F238E27FC236}">
                <a16:creationId xmlns:a16="http://schemas.microsoft.com/office/drawing/2014/main" id="{EDC4655E-5DF4-4FFC-1A8C-7C8B59D990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2" name="Picture 11" descr="A close up of a logo&#10;&#10;AI-generated content may be incorrect.">
            <a:extLst>
              <a:ext uri="{FF2B5EF4-FFF2-40B4-BE49-F238E27FC236}">
                <a16:creationId xmlns:a16="http://schemas.microsoft.com/office/drawing/2014/main" id="{4753F34C-DF40-E4E8-B626-DAFE71C39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1821471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8E74BF-BC63-446F-8394-53BF3796CD30}"/>
              </a:ext>
            </a:extLst>
          </p:cNvPr>
          <p:cNvSpPr>
            <a:spLocks noGrp="1"/>
          </p:cNvSpPr>
          <p:nvPr>
            <p:ph idx="1"/>
          </p:nvPr>
        </p:nvSpPr>
        <p:spPr/>
        <p:txBody>
          <a:bodyPr>
            <a:normAutofit fontScale="40000" lnSpcReduction="20000"/>
          </a:bodyPr>
          <a:lstStyle/>
          <a:p>
            <a:pPr marL="0" indent="0">
              <a:lnSpc>
                <a:spcPct val="145000"/>
              </a:lnSpc>
              <a:spcAft>
                <a:spcPts val="0"/>
              </a:spcAft>
              <a:buNone/>
            </a:pPr>
            <a:r>
              <a:rPr lang="en-US" sz="3400" b="1" dirty="0"/>
              <a:t>Purpose: </a:t>
            </a:r>
            <a:r>
              <a:rPr lang="en-US" sz="3400" dirty="0"/>
              <a:t>To obtain a representative subset of the population, ensuring unbiased and fair analysis</a:t>
            </a:r>
            <a:endParaRPr lang="en-US" sz="3400" b="1" dirty="0"/>
          </a:p>
          <a:p>
            <a:pPr marL="0" indent="0">
              <a:lnSpc>
                <a:spcPct val="145000"/>
              </a:lnSpc>
              <a:spcAft>
                <a:spcPts val="0"/>
              </a:spcAft>
              <a:buNone/>
            </a:pPr>
            <a:r>
              <a:rPr lang="en-US" sz="3400" b="1" dirty="0"/>
              <a:t>Method:</a:t>
            </a:r>
            <a:br>
              <a:rPr lang="en-US" sz="3400" dirty="0"/>
            </a:br>
            <a:r>
              <a:rPr lang="en-US" sz="3400" dirty="0"/>
              <a:t>Use of </a:t>
            </a:r>
            <a:r>
              <a:rPr lang="en-US" sz="3400" b="1" dirty="0"/>
              <a:t>simple random sampling</a:t>
            </a:r>
            <a:r>
              <a:rPr lang="en-US" sz="3400" dirty="0"/>
              <a:t> to select 20 households from the list in each EA</a:t>
            </a:r>
          </a:p>
          <a:p>
            <a:pPr marL="0" indent="0">
              <a:lnSpc>
                <a:spcPct val="145000"/>
              </a:lnSpc>
              <a:spcAft>
                <a:spcPts val="0"/>
              </a:spcAft>
              <a:buNone/>
            </a:pPr>
            <a:r>
              <a:rPr lang="en-US" sz="3400" b="1" dirty="0"/>
              <a:t>Steps:</a:t>
            </a:r>
            <a:endParaRPr lang="en-US" sz="3400" dirty="0"/>
          </a:p>
          <a:p>
            <a:pPr lvl="1">
              <a:lnSpc>
                <a:spcPct val="145000"/>
              </a:lnSpc>
              <a:spcAft>
                <a:spcPts val="0"/>
              </a:spcAft>
            </a:pPr>
            <a:r>
              <a:rPr lang="en-US" sz="3400" dirty="0"/>
              <a:t>Generate a random sample of 20 general households using the CAPI system’s built-in random number generator</a:t>
            </a:r>
          </a:p>
          <a:p>
            <a:pPr lvl="1">
              <a:lnSpc>
                <a:spcPct val="145000"/>
              </a:lnSpc>
              <a:spcAft>
                <a:spcPts val="0"/>
              </a:spcAft>
            </a:pPr>
            <a:r>
              <a:rPr lang="en-US" sz="3400" dirty="0"/>
              <a:t>Additionally, select two households with pregnant women where available</a:t>
            </a:r>
          </a:p>
          <a:p>
            <a:pPr lvl="1">
              <a:lnSpc>
                <a:spcPct val="145000"/>
              </a:lnSpc>
              <a:spcAft>
                <a:spcPts val="0"/>
              </a:spcAft>
            </a:pPr>
            <a:r>
              <a:rPr lang="en-US" sz="3400" dirty="0"/>
              <a:t>Ensure no duplicates in the selected sample</a:t>
            </a:r>
          </a:p>
          <a:p>
            <a:pPr lvl="1">
              <a:lnSpc>
                <a:spcPct val="145000"/>
              </a:lnSpc>
              <a:spcAft>
                <a:spcPts val="0"/>
              </a:spcAft>
            </a:pPr>
            <a:r>
              <a:rPr lang="en-US" sz="3400" dirty="0"/>
              <a:t>Mark selected households on the integrated EA map in CAPI for easy identification by interviewers</a:t>
            </a:r>
          </a:p>
          <a:p>
            <a:pPr lvl="1">
              <a:lnSpc>
                <a:spcPct val="145000"/>
              </a:lnSpc>
              <a:spcAft>
                <a:spcPts val="0"/>
              </a:spcAft>
            </a:pPr>
            <a:r>
              <a:rPr lang="en-US" sz="3400" dirty="0"/>
              <a:t>Upload and sync household listing data before randomization</a:t>
            </a:r>
          </a:p>
          <a:p>
            <a:pPr lvl="1">
              <a:lnSpc>
                <a:spcPct val="145000"/>
              </a:lnSpc>
              <a:spcAft>
                <a:spcPts val="0"/>
              </a:spcAft>
            </a:pPr>
            <a:r>
              <a:rPr lang="en-US" sz="3400" dirty="0"/>
              <a:t>CAPI automatically generates the random sampling frame</a:t>
            </a:r>
          </a:p>
          <a:p>
            <a:pPr lvl="1">
              <a:lnSpc>
                <a:spcPct val="145000"/>
              </a:lnSpc>
              <a:spcAft>
                <a:spcPts val="0"/>
              </a:spcAft>
            </a:pPr>
            <a:r>
              <a:rPr lang="en-US" sz="3400" dirty="0"/>
              <a:t>Randomly assign selected households to enumerators</a:t>
            </a:r>
          </a:p>
          <a:p>
            <a:endParaRPr lang="en-US" dirty="0"/>
          </a:p>
        </p:txBody>
      </p:sp>
      <p:sp>
        <p:nvSpPr>
          <p:cNvPr id="3" name="Title 2">
            <a:extLst>
              <a:ext uri="{FF2B5EF4-FFF2-40B4-BE49-F238E27FC236}">
                <a16:creationId xmlns:a16="http://schemas.microsoft.com/office/drawing/2014/main" id="{ED10EA1F-591D-7031-AAA6-8D2F8BB56A3B}"/>
              </a:ext>
            </a:extLst>
          </p:cNvPr>
          <p:cNvSpPr>
            <a:spLocks noGrp="1"/>
          </p:cNvSpPr>
          <p:nvPr>
            <p:ph type="title"/>
          </p:nvPr>
        </p:nvSpPr>
        <p:spPr/>
        <p:txBody>
          <a:bodyPr/>
          <a:lstStyle/>
          <a:p>
            <a:r>
              <a:rPr lang="en-US" b="1" dirty="0">
                <a:solidFill>
                  <a:srgbClr val="13628F"/>
                </a:solidFill>
              </a:rPr>
              <a:t>Random Sampling of Households</a:t>
            </a:r>
            <a:endParaRPr lang="en-US" dirty="0">
              <a:solidFill>
                <a:srgbClr val="13628F"/>
              </a:solidFill>
            </a:endParaRPr>
          </a:p>
        </p:txBody>
      </p:sp>
      <p:sp>
        <p:nvSpPr>
          <p:cNvPr id="4" name="Slide Number Placeholder 3">
            <a:extLst>
              <a:ext uri="{FF2B5EF4-FFF2-40B4-BE49-F238E27FC236}">
                <a16:creationId xmlns:a16="http://schemas.microsoft.com/office/drawing/2014/main" id="{5610B858-2F0C-441D-40E3-23BC6EBEF164}"/>
              </a:ext>
            </a:extLst>
          </p:cNvPr>
          <p:cNvSpPr>
            <a:spLocks noGrp="1"/>
          </p:cNvSpPr>
          <p:nvPr>
            <p:ph type="sldNum" sz="quarter" idx="12"/>
          </p:nvPr>
        </p:nvSpPr>
        <p:spPr/>
        <p:txBody>
          <a:bodyPr/>
          <a:lstStyle/>
          <a:p>
            <a:fld id="{101AD1EF-8919-4AD8-81B1-F9EB0586B58D}" type="slidenum">
              <a:rPr lang="en-US" smtClean="0"/>
              <a:t>16</a:t>
            </a:fld>
            <a:endParaRPr lang="en-US"/>
          </a:p>
        </p:txBody>
      </p:sp>
      <p:pic>
        <p:nvPicPr>
          <p:cNvPr id="9" name="Content Placeholder 14" descr="A black and green logo&#10;&#10;AI-generated content may be incorrect.">
            <a:extLst>
              <a:ext uri="{FF2B5EF4-FFF2-40B4-BE49-F238E27FC236}">
                <a16:creationId xmlns:a16="http://schemas.microsoft.com/office/drawing/2014/main" id="{3E8AB2F3-7007-8144-4151-12597B5DA5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0" name="Picture 9" descr="A close up of a logo&#10;&#10;AI-generated content may be incorrect.">
            <a:extLst>
              <a:ext uri="{FF2B5EF4-FFF2-40B4-BE49-F238E27FC236}">
                <a16:creationId xmlns:a16="http://schemas.microsoft.com/office/drawing/2014/main" id="{1C2A90DC-7AB9-E324-AA58-1B1BBDAF1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718251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FF1272-ACAB-037D-2FAE-E8108F829F7D}"/>
              </a:ext>
            </a:extLst>
          </p:cNvPr>
          <p:cNvSpPr>
            <a:spLocks noGrp="1"/>
          </p:cNvSpPr>
          <p:nvPr>
            <p:ph idx="1"/>
          </p:nvPr>
        </p:nvSpPr>
        <p:spPr/>
        <p:txBody>
          <a:bodyPr>
            <a:normAutofit fontScale="62500" lnSpcReduction="20000"/>
          </a:bodyPr>
          <a:lstStyle/>
          <a:p>
            <a:pPr marL="0" indent="0">
              <a:buNone/>
            </a:pPr>
            <a:r>
              <a:rPr lang="en-US" sz="2400" b="1" dirty="0">
                <a:solidFill>
                  <a:srgbClr val="00B0E9"/>
                </a:solidFill>
              </a:rPr>
              <a:t>Process:</a:t>
            </a:r>
            <a:endParaRPr lang="en-US" sz="2400" dirty="0">
              <a:solidFill>
                <a:srgbClr val="00B0E9"/>
              </a:solidFill>
            </a:endParaRPr>
          </a:p>
          <a:p>
            <a:r>
              <a:rPr lang="en-US" sz="2400" dirty="0"/>
              <a:t>Selected households will be divided into smaller groups based on proximity</a:t>
            </a:r>
          </a:p>
          <a:p>
            <a:r>
              <a:rPr lang="en-US" sz="2400" dirty="0"/>
              <a:t>Groups of households  will be assigned to interviewers to balance workload</a:t>
            </a:r>
          </a:p>
          <a:p>
            <a:r>
              <a:rPr lang="en-US" sz="2400" dirty="0"/>
              <a:t>Interviewers will be provided with:</a:t>
            </a:r>
          </a:p>
          <a:p>
            <a:pPr lvl="1"/>
            <a:r>
              <a:rPr lang="en-US" dirty="0"/>
              <a:t>A list of sampled households will be generated by CAPI</a:t>
            </a:r>
          </a:p>
          <a:p>
            <a:pPr lvl="1"/>
            <a:r>
              <a:rPr lang="en-US" dirty="0"/>
              <a:t>Integrated EA map with marked sampled households</a:t>
            </a:r>
          </a:p>
          <a:p>
            <a:pPr marL="0" indent="0">
              <a:buNone/>
            </a:pPr>
            <a:endParaRPr lang="en-US" sz="2400" b="1" dirty="0">
              <a:solidFill>
                <a:srgbClr val="00B0E9"/>
              </a:solidFill>
            </a:endParaRPr>
          </a:p>
          <a:p>
            <a:pPr marL="0" indent="0">
              <a:buNone/>
            </a:pPr>
            <a:r>
              <a:rPr lang="en-US" sz="2400" b="1" dirty="0">
                <a:solidFill>
                  <a:srgbClr val="00B0E9"/>
                </a:solidFill>
              </a:rPr>
              <a:t>Key Consideration:</a:t>
            </a:r>
          </a:p>
          <a:p>
            <a:r>
              <a:rPr lang="en-US" sz="2400" dirty="0"/>
              <a:t>Each interviewer will be required to cover all assigned households and revisit unavailable households as necessary</a:t>
            </a:r>
          </a:p>
          <a:p>
            <a:r>
              <a:rPr lang="en-US" sz="2400" dirty="0"/>
              <a:t>Synchronizing for getting the random list of HHs </a:t>
            </a:r>
          </a:p>
          <a:p>
            <a:endParaRPr lang="en-US" dirty="0"/>
          </a:p>
        </p:txBody>
      </p:sp>
      <p:sp>
        <p:nvSpPr>
          <p:cNvPr id="3" name="Title 2">
            <a:extLst>
              <a:ext uri="{FF2B5EF4-FFF2-40B4-BE49-F238E27FC236}">
                <a16:creationId xmlns:a16="http://schemas.microsoft.com/office/drawing/2014/main" id="{D57651D9-32F1-3610-1304-218378BC9E8F}"/>
              </a:ext>
            </a:extLst>
          </p:cNvPr>
          <p:cNvSpPr>
            <a:spLocks noGrp="1"/>
          </p:cNvSpPr>
          <p:nvPr>
            <p:ph type="title"/>
          </p:nvPr>
        </p:nvSpPr>
        <p:spPr/>
        <p:txBody>
          <a:bodyPr/>
          <a:lstStyle/>
          <a:p>
            <a:r>
              <a:rPr lang="en-US" b="1" dirty="0">
                <a:solidFill>
                  <a:srgbClr val="13628F"/>
                </a:solidFill>
              </a:rPr>
              <a:t>Sample Allocation to Interviewers</a:t>
            </a:r>
            <a:endParaRPr lang="en-US" dirty="0">
              <a:solidFill>
                <a:srgbClr val="13628F"/>
              </a:solidFill>
            </a:endParaRPr>
          </a:p>
        </p:txBody>
      </p:sp>
      <p:sp>
        <p:nvSpPr>
          <p:cNvPr id="4" name="Slide Number Placeholder 3">
            <a:extLst>
              <a:ext uri="{FF2B5EF4-FFF2-40B4-BE49-F238E27FC236}">
                <a16:creationId xmlns:a16="http://schemas.microsoft.com/office/drawing/2014/main" id="{57D53178-7FC0-122F-F442-5C7F027C933F}"/>
              </a:ext>
            </a:extLst>
          </p:cNvPr>
          <p:cNvSpPr>
            <a:spLocks noGrp="1"/>
          </p:cNvSpPr>
          <p:nvPr>
            <p:ph type="sldNum" sz="quarter" idx="12"/>
          </p:nvPr>
        </p:nvSpPr>
        <p:spPr/>
        <p:txBody>
          <a:bodyPr/>
          <a:lstStyle/>
          <a:p>
            <a:fld id="{101AD1EF-8919-4AD8-81B1-F9EB0586B58D}" type="slidenum">
              <a:rPr lang="en-US" smtClean="0"/>
              <a:t>17</a:t>
            </a:fld>
            <a:endParaRPr lang="en-US"/>
          </a:p>
        </p:txBody>
      </p:sp>
      <p:pic>
        <p:nvPicPr>
          <p:cNvPr id="9" name="Content Placeholder 14" descr="A black and green logo&#10;&#10;AI-generated content may be incorrect.">
            <a:extLst>
              <a:ext uri="{FF2B5EF4-FFF2-40B4-BE49-F238E27FC236}">
                <a16:creationId xmlns:a16="http://schemas.microsoft.com/office/drawing/2014/main" id="{8706D35E-CBFF-6FB9-97A5-10A0DC99E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0" name="Picture 9" descr="A close up of a logo&#10;&#10;AI-generated content may be incorrect.">
            <a:extLst>
              <a:ext uri="{FF2B5EF4-FFF2-40B4-BE49-F238E27FC236}">
                <a16:creationId xmlns:a16="http://schemas.microsoft.com/office/drawing/2014/main" id="{0B98DEEE-BFB3-94EC-A0F9-89E2805C1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2735939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263DBB-A622-9A38-FF54-453137006211}"/>
              </a:ext>
            </a:extLst>
          </p:cNvPr>
          <p:cNvSpPr>
            <a:spLocks noGrp="1"/>
          </p:cNvSpPr>
          <p:nvPr>
            <p:ph type="title"/>
          </p:nvPr>
        </p:nvSpPr>
        <p:spPr/>
        <p:txBody>
          <a:bodyPr/>
          <a:lstStyle/>
          <a:p>
            <a:r>
              <a:rPr lang="en-US" b="1" dirty="0">
                <a:solidFill>
                  <a:srgbClr val="13628F"/>
                </a:solidFill>
              </a:rPr>
              <a:t>Sample Allocation Example </a:t>
            </a:r>
            <a:endParaRPr lang="en-US" dirty="0">
              <a:solidFill>
                <a:srgbClr val="13628F"/>
              </a:solidFill>
            </a:endParaRPr>
          </a:p>
        </p:txBody>
      </p:sp>
      <p:sp>
        <p:nvSpPr>
          <p:cNvPr id="4" name="Slide Number Placeholder 3">
            <a:extLst>
              <a:ext uri="{FF2B5EF4-FFF2-40B4-BE49-F238E27FC236}">
                <a16:creationId xmlns:a16="http://schemas.microsoft.com/office/drawing/2014/main" id="{60E0F50B-DB06-9107-9037-6FACDBED8DB0}"/>
              </a:ext>
            </a:extLst>
          </p:cNvPr>
          <p:cNvSpPr>
            <a:spLocks noGrp="1"/>
          </p:cNvSpPr>
          <p:nvPr>
            <p:ph type="sldNum" sz="quarter" idx="12"/>
          </p:nvPr>
        </p:nvSpPr>
        <p:spPr/>
        <p:txBody>
          <a:bodyPr/>
          <a:lstStyle/>
          <a:p>
            <a:fld id="{101AD1EF-8919-4AD8-81B1-F9EB0586B58D}" type="slidenum">
              <a:rPr lang="en-US" smtClean="0"/>
              <a:t>18</a:t>
            </a:fld>
            <a:endParaRPr lang="en-US"/>
          </a:p>
        </p:txBody>
      </p:sp>
      <p:graphicFrame>
        <p:nvGraphicFramePr>
          <p:cNvPr id="5" name="Table 4">
            <a:extLst>
              <a:ext uri="{FF2B5EF4-FFF2-40B4-BE49-F238E27FC236}">
                <a16:creationId xmlns:a16="http://schemas.microsoft.com/office/drawing/2014/main" id="{EDAD1968-11B4-FA9D-135B-1E426AB1D87C}"/>
              </a:ext>
            </a:extLst>
          </p:cNvPr>
          <p:cNvGraphicFramePr>
            <a:graphicFrameLocks noGrp="1"/>
          </p:cNvGraphicFramePr>
          <p:nvPr>
            <p:extLst>
              <p:ext uri="{D42A27DB-BD31-4B8C-83A1-F6EECF244321}">
                <p14:modId xmlns:p14="http://schemas.microsoft.com/office/powerpoint/2010/main" val="3769951406"/>
              </p:ext>
            </p:extLst>
          </p:nvPr>
        </p:nvGraphicFramePr>
        <p:xfrm>
          <a:off x="1381316" y="1784129"/>
          <a:ext cx="3563200" cy="4199755"/>
        </p:xfrm>
        <a:graphic>
          <a:graphicData uri="http://schemas.openxmlformats.org/drawingml/2006/table">
            <a:tbl>
              <a:tblPr/>
              <a:tblGrid>
                <a:gridCol w="947440">
                  <a:extLst>
                    <a:ext uri="{9D8B030D-6E8A-4147-A177-3AD203B41FA5}">
                      <a16:colId xmlns:a16="http://schemas.microsoft.com/office/drawing/2014/main" val="1710926234"/>
                    </a:ext>
                  </a:extLst>
                </a:gridCol>
                <a:gridCol w="1740408">
                  <a:extLst>
                    <a:ext uri="{9D8B030D-6E8A-4147-A177-3AD203B41FA5}">
                      <a16:colId xmlns:a16="http://schemas.microsoft.com/office/drawing/2014/main" val="3433043966"/>
                    </a:ext>
                  </a:extLst>
                </a:gridCol>
                <a:gridCol w="875352">
                  <a:extLst>
                    <a:ext uri="{9D8B030D-6E8A-4147-A177-3AD203B41FA5}">
                      <a16:colId xmlns:a16="http://schemas.microsoft.com/office/drawing/2014/main" val="1507747889"/>
                    </a:ext>
                  </a:extLst>
                </a:gridCol>
              </a:tblGrid>
              <a:tr h="119993">
                <a:tc>
                  <a:txBody>
                    <a:bodyPr/>
                    <a:lstStyle/>
                    <a:p>
                      <a:pPr algn="ctr" fontAlgn="t"/>
                      <a:r>
                        <a:rPr lang="en-US" sz="600" b="1" i="0" u="none" strike="noStrike">
                          <a:solidFill>
                            <a:srgbClr val="000000"/>
                          </a:solidFill>
                          <a:effectLst/>
                          <a:latin typeface="Calibri" panose="020F0502020204030204" pitchFamily="34" charset="0"/>
                        </a:rPr>
                        <a:t>Household ID</a:t>
                      </a:r>
                    </a:p>
                  </a:txBody>
                  <a:tcPr marL="3867" marR="3867" marT="38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600" b="1" i="0" u="none" strike="noStrike">
                          <a:solidFill>
                            <a:srgbClr val="000000"/>
                          </a:solidFill>
                          <a:effectLst/>
                          <a:latin typeface="Calibri" panose="020F0502020204030204" pitchFamily="34" charset="0"/>
                        </a:rPr>
                        <a:t>Household Head</a:t>
                      </a:r>
                    </a:p>
                  </a:txBody>
                  <a:tcPr marL="3867" marR="3867" marT="38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600" b="1" i="0" u="none" strike="noStrike">
                          <a:solidFill>
                            <a:srgbClr val="000000"/>
                          </a:solidFill>
                          <a:effectLst/>
                          <a:latin typeface="Calibri" panose="020F0502020204030204" pitchFamily="34" charset="0"/>
                        </a:rPr>
                        <a:t>Random Number</a:t>
                      </a:r>
                    </a:p>
                  </a:txBody>
                  <a:tcPr marL="3867" marR="3867" marT="38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612468"/>
                  </a:ext>
                </a:extLst>
              </a:tr>
              <a:tr h="119993">
                <a:tc>
                  <a:txBody>
                    <a:bodyPr/>
                    <a:lstStyle/>
                    <a:p>
                      <a:pPr algn="l" fontAlgn="b"/>
                      <a:r>
                        <a:rPr lang="en-US" sz="600" b="0" i="0" u="none" strike="noStrike">
                          <a:solidFill>
                            <a:srgbClr val="000000"/>
                          </a:solidFill>
                          <a:effectLst/>
                          <a:latin typeface="Calibri" panose="020F0502020204030204" pitchFamily="34" charset="0"/>
                        </a:rPr>
                        <a:t>001</a:t>
                      </a:r>
                    </a:p>
                  </a:txBody>
                  <a:tcPr marL="3867" marR="3867" marT="38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1</a:t>
                      </a:r>
                    </a:p>
                  </a:txBody>
                  <a:tcPr marL="3867" marR="3867" marT="38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0" i="0" u="none" strike="noStrike">
                          <a:solidFill>
                            <a:srgbClr val="000000"/>
                          </a:solidFill>
                          <a:effectLst/>
                          <a:latin typeface="Calibri" panose="020F0502020204030204" pitchFamily="34" charset="0"/>
                        </a:rPr>
                        <a:t>0.704685154</a:t>
                      </a:r>
                    </a:p>
                  </a:txBody>
                  <a:tcPr marL="3867" marR="3867" marT="386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72974782"/>
                  </a:ext>
                </a:extLst>
              </a:tr>
              <a:tr h="119993">
                <a:tc>
                  <a:txBody>
                    <a:bodyPr/>
                    <a:lstStyle/>
                    <a:p>
                      <a:pPr algn="l" fontAlgn="b"/>
                      <a:r>
                        <a:rPr lang="en-US" sz="600" b="0" i="0" u="none" strike="noStrike">
                          <a:solidFill>
                            <a:srgbClr val="000000"/>
                          </a:solidFill>
                          <a:effectLst/>
                          <a:latin typeface="Calibri" panose="020F0502020204030204" pitchFamily="34" charset="0"/>
                        </a:rPr>
                        <a:t>002</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2</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0.774133229</a:t>
                      </a:r>
                    </a:p>
                  </a:txBody>
                  <a:tcPr marL="3867" marR="3867" marT="3867" marB="0" anchor="b">
                    <a:lnL>
                      <a:noFill/>
                    </a:lnL>
                    <a:lnR>
                      <a:noFill/>
                    </a:lnR>
                    <a:lnT>
                      <a:noFill/>
                    </a:lnT>
                    <a:lnB>
                      <a:noFill/>
                    </a:lnB>
                  </a:tcPr>
                </a:tc>
                <a:extLst>
                  <a:ext uri="{0D108BD9-81ED-4DB2-BD59-A6C34878D82A}">
                    <a16:rowId xmlns:a16="http://schemas.microsoft.com/office/drawing/2014/main" val="1092676268"/>
                  </a:ext>
                </a:extLst>
              </a:tr>
              <a:tr h="119993">
                <a:tc>
                  <a:txBody>
                    <a:bodyPr/>
                    <a:lstStyle/>
                    <a:p>
                      <a:pPr algn="l" fontAlgn="b"/>
                      <a:r>
                        <a:rPr lang="en-US" sz="600" b="0" i="0" u="none" strike="noStrike">
                          <a:solidFill>
                            <a:srgbClr val="000000"/>
                          </a:solidFill>
                          <a:effectLst/>
                          <a:latin typeface="Calibri" panose="020F0502020204030204" pitchFamily="34" charset="0"/>
                        </a:rPr>
                        <a:t>003</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3</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0.259798829</a:t>
                      </a:r>
                    </a:p>
                  </a:txBody>
                  <a:tcPr marL="3867" marR="3867" marT="3867" marB="0" anchor="b">
                    <a:lnL>
                      <a:noFill/>
                    </a:lnL>
                    <a:lnR>
                      <a:noFill/>
                    </a:lnR>
                    <a:lnT>
                      <a:noFill/>
                    </a:lnT>
                    <a:lnB>
                      <a:noFill/>
                    </a:lnB>
                  </a:tcPr>
                </a:tc>
                <a:extLst>
                  <a:ext uri="{0D108BD9-81ED-4DB2-BD59-A6C34878D82A}">
                    <a16:rowId xmlns:a16="http://schemas.microsoft.com/office/drawing/2014/main" val="3720613657"/>
                  </a:ext>
                </a:extLst>
              </a:tr>
              <a:tr h="119993">
                <a:tc>
                  <a:txBody>
                    <a:bodyPr/>
                    <a:lstStyle/>
                    <a:p>
                      <a:pPr algn="l" fontAlgn="b"/>
                      <a:r>
                        <a:rPr lang="en-US" sz="600" b="0" i="0" u="none" strike="noStrike">
                          <a:solidFill>
                            <a:srgbClr val="000000"/>
                          </a:solidFill>
                          <a:effectLst/>
                          <a:latin typeface="Calibri" panose="020F0502020204030204" pitchFamily="34" charset="0"/>
                        </a:rPr>
                        <a:t>004</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4</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0.634701576</a:t>
                      </a:r>
                    </a:p>
                  </a:txBody>
                  <a:tcPr marL="3867" marR="3867" marT="3867" marB="0" anchor="b">
                    <a:lnL>
                      <a:noFill/>
                    </a:lnL>
                    <a:lnR>
                      <a:noFill/>
                    </a:lnR>
                    <a:lnT>
                      <a:noFill/>
                    </a:lnT>
                    <a:lnB>
                      <a:noFill/>
                    </a:lnB>
                  </a:tcPr>
                </a:tc>
                <a:extLst>
                  <a:ext uri="{0D108BD9-81ED-4DB2-BD59-A6C34878D82A}">
                    <a16:rowId xmlns:a16="http://schemas.microsoft.com/office/drawing/2014/main" val="1023305491"/>
                  </a:ext>
                </a:extLst>
              </a:tr>
              <a:tr h="119993">
                <a:tc>
                  <a:txBody>
                    <a:bodyPr/>
                    <a:lstStyle/>
                    <a:p>
                      <a:pPr algn="l" fontAlgn="b"/>
                      <a:r>
                        <a:rPr lang="en-US" sz="600" b="0" i="0" u="none" strike="noStrike">
                          <a:solidFill>
                            <a:srgbClr val="000000"/>
                          </a:solidFill>
                          <a:effectLst/>
                          <a:latin typeface="Calibri" panose="020F0502020204030204" pitchFamily="34" charset="0"/>
                        </a:rPr>
                        <a:t>005</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5</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0.87051615</a:t>
                      </a:r>
                    </a:p>
                  </a:txBody>
                  <a:tcPr marL="3867" marR="3867" marT="3867" marB="0" anchor="b">
                    <a:lnL>
                      <a:noFill/>
                    </a:lnL>
                    <a:lnR>
                      <a:noFill/>
                    </a:lnR>
                    <a:lnT>
                      <a:noFill/>
                    </a:lnT>
                    <a:lnB>
                      <a:noFill/>
                    </a:lnB>
                  </a:tcPr>
                </a:tc>
                <a:extLst>
                  <a:ext uri="{0D108BD9-81ED-4DB2-BD59-A6C34878D82A}">
                    <a16:rowId xmlns:a16="http://schemas.microsoft.com/office/drawing/2014/main" val="1886745718"/>
                  </a:ext>
                </a:extLst>
              </a:tr>
              <a:tr h="119993">
                <a:tc>
                  <a:txBody>
                    <a:bodyPr/>
                    <a:lstStyle/>
                    <a:p>
                      <a:pPr algn="l" fontAlgn="b"/>
                      <a:r>
                        <a:rPr lang="en-US" sz="600" b="0" i="0" u="none" strike="noStrike">
                          <a:solidFill>
                            <a:srgbClr val="000000"/>
                          </a:solidFill>
                          <a:effectLst/>
                          <a:latin typeface="Calibri" panose="020F0502020204030204" pitchFamily="34" charset="0"/>
                        </a:rPr>
                        <a:t>006</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6</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0.780109214</a:t>
                      </a:r>
                    </a:p>
                  </a:txBody>
                  <a:tcPr marL="3867" marR="3867" marT="3867" marB="0" anchor="b">
                    <a:lnL>
                      <a:noFill/>
                    </a:lnL>
                    <a:lnR>
                      <a:noFill/>
                    </a:lnR>
                    <a:lnT>
                      <a:noFill/>
                    </a:lnT>
                    <a:lnB>
                      <a:noFill/>
                    </a:lnB>
                  </a:tcPr>
                </a:tc>
                <a:extLst>
                  <a:ext uri="{0D108BD9-81ED-4DB2-BD59-A6C34878D82A}">
                    <a16:rowId xmlns:a16="http://schemas.microsoft.com/office/drawing/2014/main" val="3685672626"/>
                  </a:ext>
                </a:extLst>
              </a:tr>
              <a:tr h="119993">
                <a:tc>
                  <a:txBody>
                    <a:bodyPr/>
                    <a:lstStyle/>
                    <a:p>
                      <a:pPr algn="l" fontAlgn="b"/>
                      <a:r>
                        <a:rPr lang="en-US" sz="600" b="0" i="0" u="none" strike="noStrike">
                          <a:solidFill>
                            <a:srgbClr val="000000"/>
                          </a:solidFill>
                          <a:effectLst/>
                          <a:latin typeface="Calibri" panose="020F0502020204030204" pitchFamily="34" charset="0"/>
                        </a:rPr>
                        <a:t>007</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7</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0.373468889</a:t>
                      </a:r>
                    </a:p>
                  </a:txBody>
                  <a:tcPr marL="3867" marR="3867" marT="3867" marB="0" anchor="b">
                    <a:lnL>
                      <a:noFill/>
                    </a:lnL>
                    <a:lnR>
                      <a:noFill/>
                    </a:lnR>
                    <a:lnT>
                      <a:noFill/>
                    </a:lnT>
                    <a:lnB>
                      <a:noFill/>
                    </a:lnB>
                  </a:tcPr>
                </a:tc>
                <a:extLst>
                  <a:ext uri="{0D108BD9-81ED-4DB2-BD59-A6C34878D82A}">
                    <a16:rowId xmlns:a16="http://schemas.microsoft.com/office/drawing/2014/main" val="3493032900"/>
                  </a:ext>
                </a:extLst>
              </a:tr>
              <a:tr h="119993">
                <a:tc>
                  <a:txBody>
                    <a:bodyPr/>
                    <a:lstStyle/>
                    <a:p>
                      <a:pPr algn="l" fontAlgn="b"/>
                      <a:r>
                        <a:rPr lang="en-US" sz="600" b="0" i="0" u="none" strike="noStrike">
                          <a:solidFill>
                            <a:srgbClr val="000000"/>
                          </a:solidFill>
                          <a:effectLst/>
                          <a:latin typeface="Calibri" panose="020F0502020204030204" pitchFamily="34" charset="0"/>
                        </a:rPr>
                        <a:t>008</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8</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0.011044338</a:t>
                      </a:r>
                    </a:p>
                  </a:txBody>
                  <a:tcPr marL="3867" marR="3867" marT="3867" marB="0" anchor="b">
                    <a:lnL>
                      <a:noFill/>
                    </a:lnL>
                    <a:lnR>
                      <a:noFill/>
                    </a:lnR>
                    <a:lnT>
                      <a:noFill/>
                    </a:lnT>
                    <a:lnB>
                      <a:noFill/>
                    </a:lnB>
                  </a:tcPr>
                </a:tc>
                <a:extLst>
                  <a:ext uri="{0D108BD9-81ED-4DB2-BD59-A6C34878D82A}">
                    <a16:rowId xmlns:a16="http://schemas.microsoft.com/office/drawing/2014/main" val="3650047496"/>
                  </a:ext>
                </a:extLst>
              </a:tr>
              <a:tr h="119993">
                <a:tc>
                  <a:txBody>
                    <a:bodyPr/>
                    <a:lstStyle/>
                    <a:p>
                      <a:pPr algn="l" fontAlgn="b"/>
                      <a:r>
                        <a:rPr lang="en-US" sz="600" b="0" i="0" u="none" strike="noStrike">
                          <a:solidFill>
                            <a:srgbClr val="000000"/>
                          </a:solidFill>
                          <a:effectLst/>
                          <a:latin typeface="Calibri" panose="020F0502020204030204" pitchFamily="34" charset="0"/>
                        </a:rPr>
                        <a:t>009</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9</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0.417880043</a:t>
                      </a:r>
                    </a:p>
                  </a:txBody>
                  <a:tcPr marL="3867" marR="3867" marT="3867" marB="0" anchor="b">
                    <a:lnL>
                      <a:noFill/>
                    </a:lnL>
                    <a:lnR>
                      <a:noFill/>
                    </a:lnR>
                    <a:lnT>
                      <a:noFill/>
                    </a:lnT>
                    <a:lnB>
                      <a:noFill/>
                    </a:lnB>
                  </a:tcPr>
                </a:tc>
                <a:extLst>
                  <a:ext uri="{0D108BD9-81ED-4DB2-BD59-A6C34878D82A}">
                    <a16:rowId xmlns:a16="http://schemas.microsoft.com/office/drawing/2014/main" val="399048530"/>
                  </a:ext>
                </a:extLst>
              </a:tr>
              <a:tr h="119993">
                <a:tc>
                  <a:txBody>
                    <a:bodyPr/>
                    <a:lstStyle/>
                    <a:p>
                      <a:pPr algn="l" fontAlgn="b"/>
                      <a:r>
                        <a:rPr lang="en-US" sz="600" b="0" i="0" u="none" strike="noStrike">
                          <a:solidFill>
                            <a:srgbClr val="000000"/>
                          </a:solidFill>
                          <a:effectLst/>
                          <a:latin typeface="Calibri" panose="020F0502020204030204" pitchFamily="34" charset="0"/>
                        </a:rPr>
                        <a:t>010</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10</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0.263418422</a:t>
                      </a:r>
                    </a:p>
                  </a:txBody>
                  <a:tcPr marL="3867" marR="3867" marT="3867" marB="0" anchor="b">
                    <a:lnL>
                      <a:noFill/>
                    </a:lnL>
                    <a:lnR>
                      <a:noFill/>
                    </a:lnR>
                    <a:lnT>
                      <a:noFill/>
                    </a:lnT>
                    <a:lnB>
                      <a:noFill/>
                    </a:lnB>
                  </a:tcPr>
                </a:tc>
                <a:extLst>
                  <a:ext uri="{0D108BD9-81ED-4DB2-BD59-A6C34878D82A}">
                    <a16:rowId xmlns:a16="http://schemas.microsoft.com/office/drawing/2014/main" val="3962502662"/>
                  </a:ext>
                </a:extLst>
              </a:tr>
              <a:tr h="119993">
                <a:tc>
                  <a:txBody>
                    <a:bodyPr/>
                    <a:lstStyle/>
                    <a:p>
                      <a:pPr algn="l" fontAlgn="b"/>
                      <a:r>
                        <a:rPr lang="en-US" sz="600" b="0" i="0" u="none" strike="noStrike">
                          <a:solidFill>
                            <a:srgbClr val="000000"/>
                          </a:solidFill>
                          <a:effectLst/>
                          <a:latin typeface="Calibri" panose="020F0502020204030204" pitchFamily="34" charset="0"/>
                        </a:rPr>
                        <a:t>011</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11</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0.948670685</a:t>
                      </a:r>
                    </a:p>
                  </a:txBody>
                  <a:tcPr marL="3867" marR="3867" marT="3867" marB="0" anchor="b">
                    <a:lnL>
                      <a:noFill/>
                    </a:lnL>
                    <a:lnR>
                      <a:noFill/>
                    </a:lnR>
                    <a:lnT>
                      <a:noFill/>
                    </a:lnT>
                    <a:lnB>
                      <a:noFill/>
                    </a:lnB>
                  </a:tcPr>
                </a:tc>
                <a:extLst>
                  <a:ext uri="{0D108BD9-81ED-4DB2-BD59-A6C34878D82A}">
                    <a16:rowId xmlns:a16="http://schemas.microsoft.com/office/drawing/2014/main" val="1353806669"/>
                  </a:ext>
                </a:extLst>
              </a:tr>
              <a:tr h="119993">
                <a:tc>
                  <a:txBody>
                    <a:bodyPr/>
                    <a:lstStyle/>
                    <a:p>
                      <a:pPr algn="l" fontAlgn="b"/>
                      <a:r>
                        <a:rPr lang="en-US" sz="600" b="0" i="0" u="none" strike="noStrike">
                          <a:solidFill>
                            <a:srgbClr val="000000"/>
                          </a:solidFill>
                          <a:effectLst/>
                          <a:latin typeface="Calibri" panose="020F0502020204030204" pitchFamily="34" charset="0"/>
                        </a:rPr>
                        <a:t>012</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12</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0.16888495</a:t>
                      </a:r>
                    </a:p>
                  </a:txBody>
                  <a:tcPr marL="3867" marR="3867" marT="3867" marB="0" anchor="b">
                    <a:lnL>
                      <a:noFill/>
                    </a:lnL>
                    <a:lnR>
                      <a:noFill/>
                    </a:lnR>
                    <a:lnT>
                      <a:noFill/>
                    </a:lnT>
                    <a:lnB>
                      <a:noFill/>
                    </a:lnB>
                  </a:tcPr>
                </a:tc>
                <a:extLst>
                  <a:ext uri="{0D108BD9-81ED-4DB2-BD59-A6C34878D82A}">
                    <a16:rowId xmlns:a16="http://schemas.microsoft.com/office/drawing/2014/main" val="486852025"/>
                  </a:ext>
                </a:extLst>
              </a:tr>
              <a:tr h="119993">
                <a:tc>
                  <a:txBody>
                    <a:bodyPr/>
                    <a:lstStyle/>
                    <a:p>
                      <a:pPr algn="l" fontAlgn="b"/>
                      <a:r>
                        <a:rPr lang="en-US" sz="600" b="0" i="0" u="none" strike="noStrike">
                          <a:solidFill>
                            <a:srgbClr val="000000"/>
                          </a:solidFill>
                          <a:effectLst/>
                          <a:latin typeface="Calibri" panose="020F0502020204030204" pitchFamily="34" charset="0"/>
                        </a:rPr>
                        <a:t>013</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13</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0.553646581</a:t>
                      </a:r>
                    </a:p>
                  </a:txBody>
                  <a:tcPr marL="3867" marR="3867" marT="3867" marB="0" anchor="b">
                    <a:lnL>
                      <a:noFill/>
                    </a:lnL>
                    <a:lnR>
                      <a:noFill/>
                    </a:lnR>
                    <a:lnT>
                      <a:noFill/>
                    </a:lnT>
                    <a:lnB>
                      <a:noFill/>
                    </a:lnB>
                  </a:tcPr>
                </a:tc>
                <a:extLst>
                  <a:ext uri="{0D108BD9-81ED-4DB2-BD59-A6C34878D82A}">
                    <a16:rowId xmlns:a16="http://schemas.microsoft.com/office/drawing/2014/main" val="3844961341"/>
                  </a:ext>
                </a:extLst>
              </a:tr>
              <a:tr h="119993">
                <a:tc>
                  <a:txBody>
                    <a:bodyPr/>
                    <a:lstStyle/>
                    <a:p>
                      <a:pPr algn="l" fontAlgn="b"/>
                      <a:r>
                        <a:rPr lang="en-US" sz="600" b="0" i="0" u="none" strike="noStrike">
                          <a:solidFill>
                            <a:srgbClr val="000000"/>
                          </a:solidFill>
                          <a:effectLst/>
                          <a:latin typeface="Calibri" panose="020F0502020204030204" pitchFamily="34" charset="0"/>
                        </a:rPr>
                        <a:t>014</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14</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0.170077583</a:t>
                      </a:r>
                    </a:p>
                  </a:txBody>
                  <a:tcPr marL="3867" marR="3867" marT="3867" marB="0" anchor="b">
                    <a:lnL>
                      <a:noFill/>
                    </a:lnL>
                    <a:lnR>
                      <a:noFill/>
                    </a:lnR>
                    <a:lnT>
                      <a:noFill/>
                    </a:lnT>
                    <a:lnB>
                      <a:noFill/>
                    </a:lnB>
                  </a:tcPr>
                </a:tc>
                <a:extLst>
                  <a:ext uri="{0D108BD9-81ED-4DB2-BD59-A6C34878D82A}">
                    <a16:rowId xmlns:a16="http://schemas.microsoft.com/office/drawing/2014/main" val="1107382535"/>
                  </a:ext>
                </a:extLst>
              </a:tr>
              <a:tr h="119993">
                <a:tc>
                  <a:txBody>
                    <a:bodyPr/>
                    <a:lstStyle/>
                    <a:p>
                      <a:pPr algn="l" fontAlgn="b"/>
                      <a:r>
                        <a:rPr lang="en-US" sz="600" b="0" i="0" u="none" strike="noStrike">
                          <a:solidFill>
                            <a:srgbClr val="000000"/>
                          </a:solidFill>
                          <a:effectLst/>
                          <a:latin typeface="Calibri" panose="020F0502020204030204" pitchFamily="34" charset="0"/>
                        </a:rPr>
                        <a:t>015</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15</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0.828307152</a:t>
                      </a:r>
                    </a:p>
                  </a:txBody>
                  <a:tcPr marL="3867" marR="3867" marT="3867" marB="0" anchor="b">
                    <a:lnL>
                      <a:noFill/>
                    </a:lnL>
                    <a:lnR>
                      <a:noFill/>
                    </a:lnR>
                    <a:lnT>
                      <a:noFill/>
                    </a:lnT>
                    <a:lnB>
                      <a:noFill/>
                    </a:lnB>
                  </a:tcPr>
                </a:tc>
                <a:extLst>
                  <a:ext uri="{0D108BD9-81ED-4DB2-BD59-A6C34878D82A}">
                    <a16:rowId xmlns:a16="http://schemas.microsoft.com/office/drawing/2014/main" val="2397393068"/>
                  </a:ext>
                </a:extLst>
              </a:tr>
              <a:tr h="119993">
                <a:tc>
                  <a:txBody>
                    <a:bodyPr/>
                    <a:lstStyle/>
                    <a:p>
                      <a:pPr algn="l" fontAlgn="b"/>
                      <a:r>
                        <a:rPr lang="en-US" sz="600" b="0" i="0" u="none" strike="noStrike">
                          <a:solidFill>
                            <a:srgbClr val="000000"/>
                          </a:solidFill>
                          <a:effectLst/>
                          <a:latin typeface="Calibri" panose="020F0502020204030204" pitchFamily="34" charset="0"/>
                        </a:rPr>
                        <a:t>016</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16</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0.062353546</a:t>
                      </a:r>
                    </a:p>
                  </a:txBody>
                  <a:tcPr marL="3867" marR="3867" marT="3867" marB="0" anchor="b">
                    <a:lnL>
                      <a:noFill/>
                    </a:lnL>
                    <a:lnR>
                      <a:noFill/>
                    </a:lnR>
                    <a:lnT>
                      <a:noFill/>
                    </a:lnT>
                    <a:lnB>
                      <a:noFill/>
                    </a:lnB>
                  </a:tcPr>
                </a:tc>
                <a:extLst>
                  <a:ext uri="{0D108BD9-81ED-4DB2-BD59-A6C34878D82A}">
                    <a16:rowId xmlns:a16="http://schemas.microsoft.com/office/drawing/2014/main" val="2327611508"/>
                  </a:ext>
                </a:extLst>
              </a:tr>
              <a:tr h="119993">
                <a:tc>
                  <a:txBody>
                    <a:bodyPr/>
                    <a:lstStyle/>
                    <a:p>
                      <a:pPr algn="l" fontAlgn="b"/>
                      <a:r>
                        <a:rPr lang="en-US" sz="600" b="0" i="0" u="none" strike="noStrike">
                          <a:solidFill>
                            <a:srgbClr val="000000"/>
                          </a:solidFill>
                          <a:effectLst/>
                          <a:latin typeface="Calibri" panose="020F0502020204030204" pitchFamily="34" charset="0"/>
                        </a:rPr>
                        <a:t>017</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17</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0.870691396</a:t>
                      </a:r>
                    </a:p>
                  </a:txBody>
                  <a:tcPr marL="3867" marR="3867" marT="3867" marB="0" anchor="b">
                    <a:lnL>
                      <a:noFill/>
                    </a:lnL>
                    <a:lnR>
                      <a:noFill/>
                    </a:lnR>
                    <a:lnT>
                      <a:noFill/>
                    </a:lnT>
                    <a:lnB>
                      <a:noFill/>
                    </a:lnB>
                  </a:tcPr>
                </a:tc>
                <a:extLst>
                  <a:ext uri="{0D108BD9-81ED-4DB2-BD59-A6C34878D82A}">
                    <a16:rowId xmlns:a16="http://schemas.microsoft.com/office/drawing/2014/main" val="687576948"/>
                  </a:ext>
                </a:extLst>
              </a:tr>
              <a:tr h="119993">
                <a:tc>
                  <a:txBody>
                    <a:bodyPr/>
                    <a:lstStyle/>
                    <a:p>
                      <a:pPr algn="l" fontAlgn="b"/>
                      <a:r>
                        <a:rPr lang="en-US" sz="600" b="0" i="0" u="none" strike="noStrike">
                          <a:solidFill>
                            <a:srgbClr val="000000"/>
                          </a:solidFill>
                          <a:effectLst/>
                          <a:latin typeface="Calibri" panose="020F0502020204030204" pitchFamily="34" charset="0"/>
                        </a:rPr>
                        <a:t>018</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18</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0.956115433</a:t>
                      </a:r>
                    </a:p>
                  </a:txBody>
                  <a:tcPr marL="3867" marR="3867" marT="3867" marB="0" anchor="b">
                    <a:lnL>
                      <a:noFill/>
                    </a:lnL>
                    <a:lnR>
                      <a:noFill/>
                    </a:lnR>
                    <a:lnT>
                      <a:noFill/>
                    </a:lnT>
                    <a:lnB>
                      <a:noFill/>
                    </a:lnB>
                  </a:tcPr>
                </a:tc>
                <a:extLst>
                  <a:ext uri="{0D108BD9-81ED-4DB2-BD59-A6C34878D82A}">
                    <a16:rowId xmlns:a16="http://schemas.microsoft.com/office/drawing/2014/main" val="4050012351"/>
                  </a:ext>
                </a:extLst>
              </a:tr>
              <a:tr h="119993">
                <a:tc>
                  <a:txBody>
                    <a:bodyPr/>
                    <a:lstStyle/>
                    <a:p>
                      <a:pPr algn="l" fontAlgn="b"/>
                      <a:r>
                        <a:rPr lang="en-US" sz="600" b="0" i="0" u="none" strike="noStrike">
                          <a:solidFill>
                            <a:srgbClr val="000000"/>
                          </a:solidFill>
                          <a:effectLst/>
                          <a:latin typeface="Calibri" panose="020F0502020204030204" pitchFamily="34" charset="0"/>
                        </a:rPr>
                        <a:t>019</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19</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0.449954554</a:t>
                      </a:r>
                    </a:p>
                  </a:txBody>
                  <a:tcPr marL="3867" marR="3867" marT="3867" marB="0" anchor="b">
                    <a:lnL>
                      <a:noFill/>
                    </a:lnL>
                    <a:lnR>
                      <a:noFill/>
                    </a:lnR>
                    <a:lnT>
                      <a:noFill/>
                    </a:lnT>
                    <a:lnB>
                      <a:noFill/>
                    </a:lnB>
                  </a:tcPr>
                </a:tc>
                <a:extLst>
                  <a:ext uri="{0D108BD9-81ED-4DB2-BD59-A6C34878D82A}">
                    <a16:rowId xmlns:a16="http://schemas.microsoft.com/office/drawing/2014/main" val="3654286649"/>
                  </a:ext>
                </a:extLst>
              </a:tr>
              <a:tr h="119993">
                <a:tc>
                  <a:txBody>
                    <a:bodyPr/>
                    <a:lstStyle/>
                    <a:p>
                      <a:pPr algn="l" fontAlgn="b"/>
                      <a:r>
                        <a:rPr lang="en-US" sz="600" b="0" i="0" u="none" strike="noStrike">
                          <a:solidFill>
                            <a:srgbClr val="000000"/>
                          </a:solidFill>
                          <a:effectLst/>
                          <a:latin typeface="Calibri" panose="020F0502020204030204" pitchFamily="34" charset="0"/>
                        </a:rPr>
                        <a:t>020</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20</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0.035362176</a:t>
                      </a:r>
                    </a:p>
                  </a:txBody>
                  <a:tcPr marL="3867" marR="3867" marT="3867" marB="0" anchor="b">
                    <a:lnL>
                      <a:noFill/>
                    </a:lnL>
                    <a:lnR>
                      <a:noFill/>
                    </a:lnR>
                    <a:lnT>
                      <a:noFill/>
                    </a:lnT>
                    <a:lnB>
                      <a:noFill/>
                    </a:lnB>
                  </a:tcPr>
                </a:tc>
                <a:extLst>
                  <a:ext uri="{0D108BD9-81ED-4DB2-BD59-A6C34878D82A}">
                    <a16:rowId xmlns:a16="http://schemas.microsoft.com/office/drawing/2014/main" val="794764431"/>
                  </a:ext>
                </a:extLst>
              </a:tr>
              <a:tr h="119993">
                <a:tc>
                  <a:txBody>
                    <a:bodyPr/>
                    <a:lstStyle/>
                    <a:p>
                      <a:pPr algn="l" fontAlgn="b"/>
                      <a:r>
                        <a:rPr lang="en-US" sz="600" b="0" i="0" u="none" strike="noStrike">
                          <a:solidFill>
                            <a:srgbClr val="000000"/>
                          </a:solidFill>
                          <a:effectLst/>
                          <a:latin typeface="Calibri" panose="020F0502020204030204" pitchFamily="34" charset="0"/>
                        </a:rPr>
                        <a:t>021</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21</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0.074810274</a:t>
                      </a:r>
                    </a:p>
                  </a:txBody>
                  <a:tcPr marL="3867" marR="3867" marT="3867" marB="0" anchor="b">
                    <a:lnL>
                      <a:noFill/>
                    </a:lnL>
                    <a:lnR>
                      <a:noFill/>
                    </a:lnR>
                    <a:lnT>
                      <a:noFill/>
                    </a:lnT>
                    <a:lnB>
                      <a:noFill/>
                    </a:lnB>
                  </a:tcPr>
                </a:tc>
                <a:extLst>
                  <a:ext uri="{0D108BD9-81ED-4DB2-BD59-A6C34878D82A}">
                    <a16:rowId xmlns:a16="http://schemas.microsoft.com/office/drawing/2014/main" val="3336668814"/>
                  </a:ext>
                </a:extLst>
              </a:tr>
              <a:tr h="119993">
                <a:tc>
                  <a:txBody>
                    <a:bodyPr/>
                    <a:lstStyle/>
                    <a:p>
                      <a:pPr algn="l" fontAlgn="b"/>
                      <a:r>
                        <a:rPr lang="en-US" sz="600" b="0" i="0" u="none" strike="noStrike">
                          <a:solidFill>
                            <a:srgbClr val="000000"/>
                          </a:solidFill>
                          <a:effectLst/>
                          <a:latin typeface="Calibri" panose="020F0502020204030204" pitchFamily="34" charset="0"/>
                        </a:rPr>
                        <a:t>022</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22</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0.975731666</a:t>
                      </a:r>
                    </a:p>
                  </a:txBody>
                  <a:tcPr marL="3867" marR="3867" marT="3867" marB="0" anchor="b">
                    <a:lnL>
                      <a:noFill/>
                    </a:lnL>
                    <a:lnR>
                      <a:noFill/>
                    </a:lnR>
                    <a:lnT>
                      <a:noFill/>
                    </a:lnT>
                    <a:lnB>
                      <a:noFill/>
                    </a:lnB>
                  </a:tcPr>
                </a:tc>
                <a:extLst>
                  <a:ext uri="{0D108BD9-81ED-4DB2-BD59-A6C34878D82A}">
                    <a16:rowId xmlns:a16="http://schemas.microsoft.com/office/drawing/2014/main" val="2086413420"/>
                  </a:ext>
                </a:extLst>
              </a:tr>
              <a:tr h="119993">
                <a:tc>
                  <a:txBody>
                    <a:bodyPr/>
                    <a:lstStyle/>
                    <a:p>
                      <a:pPr algn="l" fontAlgn="b"/>
                      <a:r>
                        <a:rPr lang="en-US" sz="600" b="0" i="0" u="none" strike="noStrike">
                          <a:solidFill>
                            <a:srgbClr val="000000"/>
                          </a:solidFill>
                          <a:effectLst/>
                          <a:latin typeface="Calibri" panose="020F0502020204030204" pitchFamily="34" charset="0"/>
                        </a:rPr>
                        <a:t>023</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23</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0.097605666</a:t>
                      </a:r>
                    </a:p>
                  </a:txBody>
                  <a:tcPr marL="3867" marR="3867" marT="3867" marB="0" anchor="b">
                    <a:lnL>
                      <a:noFill/>
                    </a:lnL>
                    <a:lnR>
                      <a:noFill/>
                    </a:lnR>
                    <a:lnT>
                      <a:noFill/>
                    </a:lnT>
                    <a:lnB>
                      <a:noFill/>
                    </a:lnB>
                  </a:tcPr>
                </a:tc>
                <a:extLst>
                  <a:ext uri="{0D108BD9-81ED-4DB2-BD59-A6C34878D82A}">
                    <a16:rowId xmlns:a16="http://schemas.microsoft.com/office/drawing/2014/main" val="1171420596"/>
                  </a:ext>
                </a:extLst>
              </a:tr>
              <a:tr h="119993">
                <a:tc>
                  <a:txBody>
                    <a:bodyPr/>
                    <a:lstStyle/>
                    <a:p>
                      <a:pPr algn="l" fontAlgn="b"/>
                      <a:r>
                        <a:rPr lang="en-US" sz="600" b="0" i="0" u="none" strike="noStrike">
                          <a:solidFill>
                            <a:srgbClr val="000000"/>
                          </a:solidFill>
                          <a:effectLst/>
                          <a:latin typeface="Calibri" panose="020F0502020204030204" pitchFamily="34" charset="0"/>
                        </a:rPr>
                        <a:t>024</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24</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0.042544905</a:t>
                      </a:r>
                    </a:p>
                  </a:txBody>
                  <a:tcPr marL="3867" marR="3867" marT="3867" marB="0" anchor="b">
                    <a:lnL>
                      <a:noFill/>
                    </a:lnL>
                    <a:lnR>
                      <a:noFill/>
                    </a:lnR>
                    <a:lnT>
                      <a:noFill/>
                    </a:lnT>
                    <a:lnB>
                      <a:noFill/>
                    </a:lnB>
                  </a:tcPr>
                </a:tc>
                <a:extLst>
                  <a:ext uri="{0D108BD9-81ED-4DB2-BD59-A6C34878D82A}">
                    <a16:rowId xmlns:a16="http://schemas.microsoft.com/office/drawing/2014/main" val="3525090567"/>
                  </a:ext>
                </a:extLst>
              </a:tr>
              <a:tr h="119993">
                <a:tc>
                  <a:txBody>
                    <a:bodyPr/>
                    <a:lstStyle/>
                    <a:p>
                      <a:pPr algn="l" fontAlgn="b"/>
                      <a:r>
                        <a:rPr lang="en-US" sz="600" b="0" i="0" u="none" strike="noStrike">
                          <a:solidFill>
                            <a:srgbClr val="000000"/>
                          </a:solidFill>
                          <a:effectLst/>
                          <a:latin typeface="Calibri" panose="020F0502020204030204" pitchFamily="34" charset="0"/>
                        </a:rPr>
                        <a:t>025</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25</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0.705754082</a:t>
                      </a:r>
                    </a:p>
                  </a:txBody>
                  <a:tcPr marL="3867" marR="3867" marT="3867" marB="0" anchor="b">
                    <a:lnL>
                      <a:noFill/>
                    </a:lnL>
                    <a:lnR>
                      <a:noFill/>
                    </a:lnR>
                    <a:lnT>
                      <a:noFill/>
                    </a:lnT>
                    <a:lnB>
                      <a:noFill/>
                    </a:lnB>
                  </a:tcPr>
                </a:tc>
                <a:extLst>
                  <a:ext uri="{0D108BD9-81ED-4DB2-BD59-A6C34878D82A}">
                    <a16:rowId xmlns:a16="http://schemas.microsoft.com/office/drawing/2014/main" val="3262803156"/>
                  </a:ext>
                </a:extLst>
              </a:tr>
              <a:tr h="119993">
                <a:tc>
                  <a:txBody>
                    <a:bodyPr/>
                    <a:lstStyle/>
                    <a:p>
                      <a:pPr algn="l" fontAlgn="b"/>
                      <a:r>
                        <a:rPr lang="en-US" sz="600" b="0" i="0" u="none" strike="noStrike">
                          <a:solidFill>
                            <a:srgbClr val="000000"/>
                          </a:solidFill>
                          <a:effectLst/>
                          <a:latin typeface="Calibri" panose="020F0502020204030204" pitchFamily="34" charset="0"/>
                        </a:rPr>
                        <a:t>026</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26</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0.944271046</a:t>
                      </a:r>
                    </a:p>
                  </a:txBody>
                  <a:tcPr marL="3867" marR="3867" marT="3867" marB="0" anchor="b">
                    <a:lnL>
                      <a:noFill/>
                    </a:lnL>
                    <a:lnR>
                      <a:noFill/>
                    </a:lnR>
                    <a:lnT>
                      <a:noFill/>
                    </a:lnT>
                    <a:lnB>
                      <a:noFill/>
                    </a:lnB>
                  </a:tcPr>
                </a:tc>
                <a:extLst>
                  <a:ext uri="{0D108BD9-81ED-4DB2-BD59-A6C34878D82A}">
                    <a16:rowId xmlns:a16="http://schemas.microsoft.com/office/drawing/2014/main" val="4065774714"/>
                  </a:ext>
                </a:extLst>
              </a:tr>
              <a:tr h="119993">
                <a:tc>
                  <a:txBody>
                    <a:bodyPr/>
                    <a:lstStyle/>
                    <a:p>
                      <a:pPr algn="l" fontAlgn="b"/>
                      <a:r>
                        <a:rPr lang="en-US" sz="600" b="0" i="0" u="none" strike="noStrike">
                          <a:solidFill>
                            <a:srgbClr val="000000"/>
                          </a:solidFill>
                          <a:effectLst/>
                          <a:latin typeface="Calibri" panose="020F0502020204030204" pitchFamily="34" charset="0"/>
                        </a:rPr>
                        <a:t>027</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27</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0.280705271</a:t>
                      </a:r>
                    </a:p>
                  </a:txBody>
                  <a:tcPr marL="3867" marR="3867" marT="3867" marB="0" anchor="b">
                    <a:lnL>
                      <a:noFill/>
                    </a:lnL>
                    <a:lnR>
                      <a:noFill/>
                    </a:lnR>
                    <a:lnT>
                      <a:noFill/>
                    </a:lnT>
                    <a:lnB>
                      <a:noFill/>
                    </a:lnB>
                  </a:tcPr>
                </a:tc>
                <a:extLst>
                  <a:ext uri="{0D108BD9-81ED-4DB2-BD59-A6C34878D82A}">
                    <a16:rowId xmlns:a16="http://schemas.microsoft.com/office/drawing/2014/main" val="3924019517"/>
                  </a:ext>
                </a:extLst>
              </a:tr>
              <a:tr h="119993">
                <a:tc>
                  <a:txBody>
                    <a:bodyPr/>
                    <a:lstStyle/>
                    <a:p>
                      <a:pPr algn="l" fontAlgn="b"/>
                      <a:r>
                        <a:rPr lang="en-US" sz="600" b="0" i="0" u="none" strike="noStrike">
                          <a:solidFill>
                            <a:srgbClr val="000000"/>
                          </a:solidFill>
                          <a:effectLst/>
                          <a:latin typeface="Calibri" panose="020F0502020204030204" pitchFamily="34" charset="0"/>
                        </a:rPr>
                        <a:t>028</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28</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0.793429392</a:t>
                      </a:r>
                    </a:p>
                  </a:txBody>
                  <a:tcPr marL="3867" marR="3867" marT="3867" marB="0" anchor="b">
                    <a:lnL>
                      <a:noFill/>
                    </a:lnL>
                    <a:lnR>
                      <a:noFill/>
                    </a:lnR>
                    <a:lnT>
                      <a:noFill/>
                    </a:lnT>
                    <a:lnB>
                      <a:noFill/>
                    </a:lnB>
                  </a:tcPr>
                </a:tc>
                <a:extLst>
                  <a:ext uri="{0D108BD9-81ED-4DB2-BD59-A6C34878D82A}">
                    <a16:rowId xmlns:a16="http://schemas.microsoft.com/office/drawing/2014/main" val="3229196985"/>
                  </a:ext>
                </a:extLst>
              </a:tr>
              <a:tr h="119993">
                <a:tc>
                  <a:txBody>
                    <a:bodyPr/>
                    <a:lstStyle/>
                    <a:p>
                      <a:pPr algn="l" fontAlgn="b"/>
                      <a:r>
                        <a:rPr lang="en-US" sz="600" b="0" i="0" u="none" strike="noStrike">
                          <a:solidFill>
                            <a:srgbClr val="000000"/>
                          </a:solidFill>
                          <a:effectLst/>
                          <a:latin typeface="Calibri" panose="020F0502020204030204" pitchFamily="34" charset="0"/>
                        </a:rPr>
                        <a:t>029</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29</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0.940933547</a:t>
                      </a:r>
                    </a:p>
                  </a:txBody>
                  <a:tcPr marL="3867" marR="3867" marT="3867" marB="0" anchor="b">
                    <a:lnL>
                      <a:noFill/>
                    </a:lnL>
                    <a:lnR>
                      <a:noFill/>
                    </a:lnR>
                    <a:lnT>
                      <a:noFill/>
                    </a:lnT>
                    <a:lnB>
                      <a:noFill/>
                    </a:lnB>
                  </a:tcPr>
                </a:tc>
                <a:extLst>
                  <a:ext uri="{0D108BD9-81ED-4DB2-BD59-A6C34878D82A}">
                    <a16:rowId xmlns:a16="http://schemas.microsoft.com/office/drawing/2014/main" val="3231287050"/>
                  </a:ext>
                </a:extLst>
              </a:tr>
              <a:tr h="119993">
                <a:tc>
                  <a:txBody>
                    <a:bodyPr/>
                    <a:lstStyle/>
                    <a:p>
                      <a:pPr algn="l" fontAlgn="b"/>
                      <a:r>
                        <a:rPr lang="en-US" sz="600" b="0" i="0" u="none" strike="noStrike">
                          <a:solidFill>
                            <a:srgbClr val="000000"/>
                          </a:solidFill>
                          <a:effectLst/>
                          <a:latin typeface="Calibri" panose="020F0502020204030204" pitchFamily="34" charset="0"/>
                        </a:rPr>
                        <a:t>030</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30</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0.018275725</a:t>
                      </a:r>
                    </a:p>
                  </a:txBody>
                  <a:tcPr marL="3867" marR="3867" marT="3867" marB="0" anchor="b">
                    <a:lnL>
                      <a:noFill/>
                    </a:lnL>
                    <a:lnR>
                      <a:noFill/>
                    </a:lnR>
                    <a:lnT>
                      <a:noFill/>
                    </a:lnT>
                    <a:lnB>
                      <a:noFill/>
                    </a:lnB>
                  </a:tcPr>
                </a:tc>
                <a:extLst>
                  <a:ext uri="{0D108BD9-81ED-4DB2-BD59-A6C34878D82A}">
                    <a16:rowId xmlns:a16="http://schemas.microsoft.com/office/drawing/2014/main" val="3284435167"/>
                  </a:ext>
                </a:extLst>
              </a:tr>
              <a:tr h="119993">
                <a:tc>
                  <a:txBody>
                    <a:bodyPr/>
                    <a:lstStyle/>
                    <a:p>
                      <a:pPr algn="l" fontAlgn="b"/>
                      <a:r>
                        <a:rPr lang="en-US" sz="600" b="0" i="0" u="none" strike="noStrike">
                          <a:solidFill>
                            <a:srgbClr val="000000"/>
                          </a:solidFill>
                          <a:effectLst/>
                          <a:latin typeface="Calibri" panose="020F0502020204030204" pitchFamily="34" charset="0"/>
                        </a:rPr>
                        <a:t>031</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31</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0.411844655</a:t>
                      </a:r>
                    </a:p>
                  </a:txBody>
                  <a:tcPr marL="3867" marR="3867" marT="3867" marB="0" anchor="b">
                    <a:lnL>
                      <a:noFill/>
                    </a:lnL>
                    <a:lnR>
                      <a:noFill/>
                    </a:lnR>
                    <a:lnT>
                      <a:noFill/>
                    </a:lnT>
                    <a:lnB>
                      <a:noFill/>
                    </a:lnB>
                  </a:tcPr>
                </a:tc>
                <a:extLst>
                  <a:ext uri="{0D108BD9-81ED-4DB2-BD59-A6C34878D82A}">
                    <a16:rowId xmlns:a16="http://schemas.microsoft.com/office/drawing/2014/main" val="3204261020"/>
                  </a:ext>
                </a:extLst>
              </a:tr>
              <a:tr h="119993">
                <a:tc>
                  <a:txBody>
                    <a:bodyPr/>
                    <a:lstStyle/>
                    <a:p>
                      <a:pPr algn="l" fontAlgn="b"/>
                      <a:r>
                        <a:rPr lang="en-US" sz="600" b="0" i="0" u="none" strike="noStrike">
                          <a:solidFill>
                            <a:srgbClr val="000000"/>
                          </a:solidFill>
                          <a:effectLst/>
                          <a:latin typeface="Calibri" panose="020F0502020204030204" pitchFamily="34" charset="0"/>
                        </a:rPr>
                        <a:t>032</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32</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0.999006254</a:t>
                      </a:r>
                    </a:p>
                  </a:txBody>
                  <a:tcPr marL="3867" marR="3867" marT="3867" marB="0" anchor="b">
                    <a:lnL>
                      <a:noFill/>
                    </a:lnL>
                    <a:lnR>
                      <a:noFill/>
                    </a:lnR>
                    <a:lnT>
                      <a:noFill/>
                    </a:lnT>
                    <a:lnB>
                      <a:noFill/>
                    </a:lnB>
                  </a:tcPr>
                </a:tc>
                <a:extLst>
                  <a:ext uri="{0D108BD9-81ED-4DB2-BD59-A6C34878D82A}">
                    <a16:rowId xmlns:a16="http://schemas.microsoft.com/office/drawing/2014/main" val="3309009055"/>
                  </a:ext>
                </a:extLst>
              </a:tr>
              <a:tr h="119993">
                <a:tc>
                  <a:txBody>
                    <a:bodyPr/>
                    <a:lstStyle/>
                    <a:p>
                      <a:pPr algn="l" fontAlgn="b"/>
                      <a:r>
                        <a:rPr lang="en-US" sz="600" b="0" i="0" u="none" strike="noStrike">
                          <a:solidFill>
                            <a:srgbClr val="000000"/>
                          </a:solidFill>
                          <a:effectLst/>
                          <a:latin typeface="Calibri" panose="020F0502020204030204" pitchFamily="34" charset="0"/>
                        </a:rPr>
                        <a:t>033</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33</a:t>
                      </a:r>
                    </a:p>
                  </a:txBody>
                  <a:tcPr marL="3867" marR="3867" marT="3867"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0.594650236</a:t>
                      </a:r>
                    </a:p>
                  </a:txBody>
                  <a:tcPr marL="3867" marR="3867" marT="3867" marB="0" anchor="b">
                    <a:lnL>
                      <a:noFill/>
                    </a:lnL>
                    <a:lnR>
                      <a:noFill/>
                    </a:lnR>
                    <a:lnT>
                      <a:noFill/>
                    </a:lnT>
                    <a:lnB>
                      <a:noFill/>
                    </a:lnB>
                  </a:tcPr>
                </a:tc>
                <a:extLst>
                  <a:ext uri="{0D108BD9-81ED-4DB2-BD59-A6C34878D82A}">
                    <a16:rowId xmlns:a16="http://schemas.microsoft.com/office/drawing/2014/main" val="1163452720"/>
                  </a:ext>
                </a:extLst>
              </a:tr>
              <a:tr h="119993">
                <a:tc>
                  <a:txBody>
                    <a:bodyPr/>
                    <a:lstStyle/>
                    <a:p>
                      <a:pPr algn="l" fontAlgn="b"/>
                      <a:r>
                        <a:rPr lang="en-US" sz="600" b="0" i="0" u="none" strike="noStrike">
                          <a:solidFill>
                            <a:srgbClr val="000000"/>
                          </a:solidFill>
                          <a:effectLst/>
                          <a:latin typeface="Calibri" panose="020F0502020204030204" pitchFamily="34" charset="0"/>
                        </a:rPr>
                        <a:t>034</a:t>
                      </a:r>
                    </a:p>
                  </a:txBody>
                  <a:tcPr marL="3867" marR="3867" marT="3867"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Household Head 34</a:t>
                      </a:r>
                    </a:p>
                  </a:txBody>
                  <a:tcPr marL="3867" marR="3867" marT="3867"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0.247285416</a:t>
                      </a:r>
                    </a:p>
                  </a:txBody>
                  <a:tcPr marL="3867" marR="3867" marT="3867" marB="0" anchor="b">
                    <a:lnL>
                      <a:noFill/>
                    </a:lnL>
                    <a:lnR>
                      <a:noFill/>
                    </a:lnR>
                    <a:lnT>
                      <a:noFill/>
                    </a:lnT>
                    <a:lnB>
                      <a:noFill/>
                    </a:lnB>
                  </a:tcPr>
                </a:tc>
                <a:extLst>
                  <a:ext uri="{0D108BD9-81ED-4DB2-BD59-A6C34878D82A}">
                    <a16:rowId xmlns:a16="http://schemas.microsoft.com/office/drawing/2014/main" val="1010447949"/>
                  </a:ext>
                </a:extLst>
              </a:tr>
            </a:tbl>
          </a:graphicData>
        </a:graphic>
      </p:graphicFrame>
      <p:graphicFrame>
        <p:nvGraphicFramePr>
          <p:cNvPr id="6" name="Table 5">
            <a:extLst>
              <a:ext uri="{FF2B5EF4-FFF2-40B4-BE49-F238E27FC236}">
                <a16:creationId xmlns:a16="http://schemas.microsoft.com/office/drawing/2014/main" id="{92079743-8429-0FBE-6FC5-A6E87DC79397}"/>
              </a:ext>
            </a:extLst>
          </p:cNvPr>
          <p:cNvGraphicFramePr>
            <a:graphicFrameLocks noGrp="1"/>
          </p:cNvGraphicFramePr>
          <p:nvPr>
            <p:extLst>
              <p:ext uri="{D42A27DB-BD31-4B8C-83A1-F6EECF244321}">
                <p14:modId xmlns:p14="http://schemas.microsoft.com/office/powerpoint/2010/main" val="2041186141"/>
              </p:ext>
            </p:extLst>
          </p:nvPr>
        </p:nvGraphicFramePr>
        <p:xfrm>
          <a:off x="7010400" y="1784126"/>
          <a:ext cx="3468414" cy="4199748"/>
        </p:xfrm>
        <a:graphic>
          <a:graphicData uri="http://schemas.openxmlformats.org/drawingml/2006/table">
            <a:tbl>
              <a:tblPr/>
              <a:tblGrid>
                <a:gridCol w="980205">
                  <a:extLst>
                    <a:ext uri="{9D8B030D-6E8A-4147-A177-3AD203B41FA5}">
                      <a16:colId xmlns:a16="http://schemas.microsoft.com/office/drawing/2014/main" val="414209906"/>
                    </a:ext>
                  </a:extLst>
                </a:gridCol>
                <a:gridCol w="1432605">
                  <a:extLst>
                    <a:ext uri="{9D8B030D-6E8A-4147-A177-3AD203B41FA5}">
                      <a16:colId xmlns:a16="http://schemas.microsoft.com/office/drawing/2014/main" val="2576457546"/>
                    </a:ext>
                  </a:extLst>
                </a:gridCol>
                <a:gridCol w="1055604">
                  <a:extLst>
                    <a:ext uri="{9D8B030D-6E8A-4147-A177-3AD203B41FA5}">
                      <a16:colId xmlns:a16="http://schemas.microsoft.com/office/drawing/2014/main" val="3006407542"/>
                    </a:ext>
                  </a:extLst>
                </a:gridCol>
              </a:tblGrid>
              <a:tr h="199988">
                <a:tc>
                  <a:txBody>
                    <a:bodyPr/>
                    <a:lstStyle/>
                    <a:p>
                      <a:pPr algn="ctr" fontAlgn="t"/>
                      <a:r>
                        <a:rPr lang="en-US" sz="900" b="1" i="0" u="none" strike="noStrike" dirty="0">
                          <a:solidFill>
                            <a:srgbClr val="000000"/>
                          </a:solidFill>
                          <a:effectLst/>
                          <a:latin typeface="Calibri" panose="020F0502020204030204" pitchFamily="34" charset="0"/>
                        </a:rPr>
                        <a:t>Household ID</a:t>
                      </a:r>
                    </a:p>
                  </a:txBody>
                  <a:tcPr marL="5596" marR="5596" marT="55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panose="020F0502020204030204" pitchFamily="34" charset="0"/>
                        </a:rPr>
                        <a:t>Household Head</a:t>
                      </a:r>
                    </a:p>
                  </a:txBody>
                  <a:tcPr marL="5596" marR="5596" marT="55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Calibri" panose="020F0502020204030204" pitchFamily="34" charset="0"/>
                        </a:rPr>
                        <a:t>Random Number</a:t>
                      </a:r>
                    </a:p>
                  </a:txBody>
                  <a:tcPr marL="5596" marR="5596" marT="559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91214"/>
                  </a:ext>
                </a:extLst>
              </a:tr>
              <a:tr h="199988">
                <a:tc>
                  <a:txBody>
                    <a:bodyPr/>
                    <a:lstStyle/>
                    <a:p>
                      <a:pPr algn="l" fontAlgn="b"/>
                      <a:r>
                        <a:rPr lang="en-US" sz="900" b="0" i="0" u="none" strike="noStrike">
                          <a:solidFill>
                            <a:srgbClr val="000000"/>
                          </a:solidFill>
                          <a:effectLst/>
                          <a:latin typeface="Calibri" panose="020F0502020204030204" pitchFamily="34" charset="0"/>
                        </a:rPr>
                        <a:t>041</a:t>
                      </a:r>
                    </a:p>
                  </a:txBody>
                  <a:tcPr marL="5596" marR="5596" marT="559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41</a:t>
                      </a:r>
                    </a:p>
                  </a:txBody>
                  <a:tcPr marL="5596" marR="5596" marT="559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panose="020F0502020204030204" pitchFamily="34" charset="0"/>
                        </a:rPr>
                        <a:t>0.010432562</a:t>
                      </a:r>
                    </a:p>
                  </a:txBody>
                  <a:tcPr marL="5596" marR="5596" marT="559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09412225"/>
                  </a:ext>
                </a:extLst>
              </a:tr>
              <a:tr h="199988">
                <a:tc>
                  <a:txBody>
                    <a:bodyPr/>
                    <a:lstStyle/>
                    <a:p>
                      <a:pPr algn="l" fontAlgn="b"/>
                      <a:r>
                        <a:rPr lang="en-US" sz="900" b="0" i="0" u="none" strike="noStrike">
                          <a:solidFill>
                            <a:srgbClr val="000000"/>
                          </a:solidFill>
                          <a:effectLst/>
                          <a:latin typeface="Calibri" panose="020F0502020204030204" pitchFamily="34" charset="0"/>
                        </a:rPr>
                        <a:t>008</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8</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0.011044338</a:t>
                      </a:r>
                    </a:p>
                  </a:txBody>
                  <a:tcPr marL="5596" marR="5596" marT="5596" marB="0" anchor="b">
                    <a:lnL>
                      <a:noFill/>
                    </a:lnL>
                    <a:lnR>
                      <a:noFill/>
                    </a:lnR>
                    <a:lnT>
                      <a:noFill/>
                    </a:lnT>
                    <a:lnB>
                      <a:noFill/>
                    </a:lnB>
                  </a:tcPr>
                </a:tc>
                <a:extLst>
                  <a:ext uri="{0D108BD9-81ED-4DB2-BD59-A6C34878D82A}">
                    <a16:rowId xmlns:a16="http://schemas.microsoft.com/office/drawing/2014/main" val="999128812"/>
                  </a:ext>
                </a:extLst>
              </a:tr>
              <a:tr h="199988">
                <a:tc>
                  <a:txBody>
                    <a:bodyPr/>
                    <a:lstStyle/>
                    <a:p>
                      <a:pPr algn="l" fontAlgn="b"/>
                      <a:r>
                        <a:rPr lang="en-US" sz="900" b="0" i="0" u="none" strike="noStrike">
                          <a:solidFill>
                            <a:srgbClr val="000000"/>
                          </a:solidFill>
                          <a:effectLst/>
                          <a:latin typeface="Calibri" panose="020F0502020204030204" pitchFamily="34" charset="0"/>
                        </a:rPr>
                        <a:t>030</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30</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0.018275725</a:t>
                      </a:r>
                    </a:p>
                  </a:txBody>
                  <a:tcPr marL="5596" marR="5596" marT="5596" marB="0" anchor="b">
                    <a:lnL>
                      <a:noFill/>
                    </a:lnL>
                    <a:lnR>
                      <a:noFill/>
                    </a:lnR>
                    <a:lnT>
                      <a:noFill/>
                    </a:lnT>
                    <a:lnB>
                      <a:noFill/>
                    </a:lnB>
                  </a:tcPr>
                </a:tc>
                <a:extLst>
                  <a:ext uri="{0D108BD9-81ED-4DB2-BD59-A6C34878D82A}">
                    <a16:rowId xmlns:a16="http://schemas.microsoft.com/office/drawing/2014/main" val="791490038"/>
                  </a:ext>
                </a:extLst>
              </a:tr>
              <a:tr h="199988">
                <a:tc>
                  <a:txBody>
                    <a:bodyPr/>
                    <a:lstStyle/>
                    <a:p>
                      <a:pPr algn="l" fontAlgn="b"/>
                      <a:r>
                        <a:rPr lang="en-US" sz="900" b="0" i="0" u="none" strike="noStrike">
                          <a:solidFill>
                            <a:srgbClr val="000000"/>
                          </a:solidFill>
                          <a:effectLst/>
                          <a:latin typeface="Calibri" panose="020F0502020204030204" pitchFamily="34" charset="0"/>
                        </a:rPr>
                        <a:t>020</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20</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0.035362176</a:t>
                      </a:r>
                    </a:p>
                  </a:txBody>
                  <a:tcPr marL="5596" marR="5596" marT="5596" marB="0" anchor="b">
                    <a:lnL>
                      <a:noFill/>
                    </a:lnL>
                    <a:lnR>
                      <a:noFill/>
                    </a:lnR>
                    <a:lnT>
                      <a:noFill/>
                    </a:lnT>
                    <a:lnB>
                      <a:noFill/>
                    </a:lnB>
                  </a:tcPr>
                </a:tc>
                <a:extLst>
                  <a:ext uri="{0D108BD9-81ED-4DB2-BD59-A6C34878D82A}">
                    <a16:rowId xmlns:a16="http://schemas.microsoft.com/office/drawing/2014/main" val="4123045377"/>
                  </a:ext>
                </a:extLst>
              </a:tr>
              <a:tr h="199988">
                <a:tc>
                  <a:txBody>
                    <a:bodyPr/>
                    <a:lstStyle/>
                    <a:p>
                      <a:pPr algn="l" fontAlgn="b"/>
                      <a:r>
                        <a:rPr lang="en-US" sz="900" b="0" i="0" u="none" strike="noStrike">
                          <a:solidFill>
                            <a:srgbClr val="000000"/>
                          </a:solidFill>
                          <a:effectLst/>
                          <a:latin typeface="Calibri" panose="020F0502020204030204" pitchFamily="34" charset="0"/>
                        </a:rPr>
                        <a:t>024</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24</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0.042544905</a:t>
                      </a:r>
                    </a:p>
                  </a:txBody>
                  <a:tcPr marL="5596" marR="5596" marT="5596" marB="0" anchor="b">
                    <a:lnL>
                      <a:noFill/>
                    </a:lnL>
                    <a:lnR>
                      <a:noFill/>
                    </a:lnR>
                    <a:lnT>
                      <a:noFill/>
                    </a:lnT>
                    <a:lnB>
                      <a:noFill/>
                    </a:lnB>
                  </a:tcPr>
                </a:tc>
                <a:extLst>
                  <a:ext uri="{0D108BD9-81ED-4DB2-BD59-A6C34878D82A}">
                    <a16:rowId xmlns:a16="http://schemas.microsoft.com/office/drawing/2014/main" val="96848609"/>
                  </a:ext>
                </a:extLst>
              </a:tr>
              <a:tr h="199988">
                <a:tc>
                  <a:txBody>
                    <a:bodyPr/>
                    <a:lstStyle/>
                    <a:p>
                      <a:pPr algn="l" fontAlgn="b"/>
                      <a:r>
                        <a:rPr lang="en-US" sz="900" b="0" i="0" u="none" strike="noStrike">
                          <a:solidFill>
                            <a:srgbClr val="000000"/>
                          </a:solidFill>
                          <a:effectLst/>
                          <a:latin typeface="Calibri" panose="020F0502020204030204" pitchFamily="34" charset="0"/>
                        </a:rPr>
                        <a:t>072</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72</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0.046180834</a:t>
                      </a:r>
                    </a:p>
                  </a:txBody>
                  <a:tcPr marL="5596" marR="5596" marT="5596" marB="0" anchor="b">
                    <a:lnL>
                      <a:noFill/>
                    </a:lnL>
                    <a:lnR>
                      <a:noFill/>
                    </a:lnR>
                    <a:lnT>
                      <a:noFill/>
                    </a:lnT>
                    <a:lnB>
                      <a:noFill/>
                    </a:lnB>
                  </a:tcPr>
                </a:tc>
                <a:extLst>
                  <a:ext uri="{0D108BD9-81ED-4DB2-BD59-A6C34878D82A}">
                    <a16:rowId xmlns:a16="http://schemas.microsoft.com/office/drawing/2014/main" val="718204472"/>
                  </a:ext>
                </a:extLst>
              </a:tr>
              <a:tr h="199988">
                <a:tc>
                  <a:txBody>
                    <a:bodyPr/>
                    <a:lstStyle/>
                    <a:p>
                      <a:pPr algn="l" fontAlgn="b"/>
                      <a:r>
                        <a:rPr lang="en-US" sz="900" b="0" i="0" u="none" strike="noStrike">
                          <a:solidFill>
                            <a:srgbClr val="000000"/>
                          </a:solidFill>
                          <a:effectLst/>
                          <a:latin typeface="Calibri" panose="020F0502020204030204" pitchFamily="34" charset="0"/>
                        </a:rPr>
                        <a:t>038</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38</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0.049599019</a:t>
                      </a:r>
                    </a:p>
                  </a:txBody>
                  <a:tcPr marL="5596" marR="5596" marT="5596" marB="0" anchor="b">
                    <a:lnL>
                      <a:noFill/>
                    </a:lnL>
                    <a:lnR>
                      <a:noFill/>
                    </a:lnR>
                    <a:lnT>
                      <a:noFill/>
                    </a:lnT>
                    <a:lnB>
                      <a:noFill/>
                    </a:lnB>
                  </a:tcPr>
                </a:tc>
                <a:extLst>
                  <a:ext uri="{0D108BD9-81ED-4DB2-BD59-A6C34878D82A}">
                    <a16:rowId xmlns:a16="http://schemas.microsoft.com/office/drawing/2014/main" val="1040413719"/>
                  </a:ext>
                </a:extLst>
              </a:tr>
              <a:tr h="199988">
                <a:tc>
                  <a:txBody>
                    <a:bodyPr/>
                    <a:lstStyle/>
                    <a:p>
                      <a:pPr algn="l" fontAlgn="b"/>
                      <a:r>
                        <a:rPr lang="en-US" sz="900" b="0" i="0" u="none" strike="noStrike">
                          <a:solidFill>
                            <a:srgbClr val="000000"/>
                          </a:solidFill>
                          <a:effectLst/>
                          <a:latin typeface="Calibri" panose="020F0502020204030204" pitchFamily="34" charset="0"/>
                        </a:rPr>
                        <a:t>016</a:t>
                      </a:r>
                    </a:p>
                  </a:txBody>
                  <a:tcPr marL="5596" marR="5596" marT="5596"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Household Head 16</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0.062353546</a:t>
                      </a:r>
                    </a:p>
                  </a:txBody>
                  <a:tcPr marL="5596" marR="5596" marT="5596" marB="0" anchor="b">
                    <a:lnL>
                      <a:noFill/>
                    </a:lnL>
                    <a:lnR>
                      <a:noFill/>
                    </a:lnR>
                    <a:lnT>
                      <a:noFill/>
                    </a:lnT>
                    <a:lnB>
                      <a:noFill/>
                    </a:lnB>
                  </a:tcPr>
                </a:tc>
                <a:extLst>
                  <a:ext uri="{0D108BD9-81ED-4DB2-BD59-A6C34878D82A}">
                    <a16:rowId xmlns:a16="http://schemas.microsoft.com/office/drawing/2014/main" val="1541079963"/>
                  </a:ext>
                </a:extLst>
              </a:tr>
              <a:tr h="199988">
                <a:tc>
                  <a:txBody>
                    <a:bodyPr/>
                    <a:lstStyle/>
                    <a:p>
                      <a:pPr algn="l" fontAlgn="b"/>
                      <a:r>
                        <a:rPr lang="en-US" sz="900" b="0" i="0" u="none" strike="noStrike">
                          <a:solidFill>
                            <a:srgbClr val="000000"/>
                          </a:solidFill>
                          <a:effectLst/>
                          <a:latin typeface="Calibri" panose="020F0502020204030204" pitchFamily="34" charset="0"/>
                        </a:rPr>
                        <a:t>042</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42</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0.0674347</a:t>
                      </a:r>
                    </a:p>
                  </a:txBody>
                  <a:tcPr marL="5596" marR="5596" marT="5596" marB="0" anchor="b">
                    <a:lnL>
                      <a:noFill/>
                    </a:lnL>
                    <a:lnR>
                      <a:noFill/>
                    </a:lnR>
                    <a:lnT>
                      <a:noFill/>
                    </a:lnT>
                    <a:lnB>
                      <a:noFill/>
                    </a:lnB>
                  </a:tcPr>
                </a:tc>
                <a:extLst>
                  <a:ext uri="{0D108BD9-81ED-4DB2-BD59-A6C34878D82A}">
                    <a16:rowId xmlns:a16="http://schemas.microsoft.com/office/drawing/2014/main" val="3635414298"/>
                  </a:ext>
                </a:extLst>
              </a:tr>
              <a:tr h="199988">
                <a:tc>
                  <a:txBody>
                    <a:bodyPr/>
                    <a:lstStyle/>
                    <a:p>
                      <a:pPr algn="l" fontAlgn="b"/>
                      <a:r>
                        <a:rPr lang="en-US" sz="900" b="0" i="0" u="none" strike="noStrike">
                          <a:solidFill>
                            <a:srgbClr val="000000"/>
                          </a:solidFill>
                          <a:effectLst/>
                          <a:latin typeface="Calibri" panose="020F0502020204030204" pitchFamily="34" charset="0"/>
                        </a:rPr>
                        <a:t>021</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21</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0.074810274</a:t>
                      </a:r>
                    </a:p>
                  </a:txBody>
                  <a:tcPr marL="5596" marR="5596" marT="5596" marB="0" anchor="b">
                    <a:lnL>
                      <a:noFill/>
                    </a:lnL>
                    <a:lnR>
                      <a:noFill/>
                    </a:lnR>
                    <a:lnT>
                      <a:noFill/>
                    </a:lnT>
                    <a:lnB>
                      <a:noFill/>
                    </a:lnB>
                  </a:tcPr>
                </a:tc>
                <a:extLst>
                  <a:ext uri="{0D108BD9-81ED-4DB2-BD59-A6C34878D82A}">
                    <a16:rowId xmlns:a16="http://schemas.microsoft.com/office/drawing/2014/main" val="1697367503"/>
                  </a:ext>
                </a:extLst>
              </a:tr>
              <a:tr h="199988">
                <a:tc>
                  <a:txBody>
                    <a:bodyPr/>
                    <a:lstStyle/>
                    <a:p>
                      <a:pPr algn="l" fontAlgn="b"/>
                      <a:r>
                        <a:rPr lang="en-US" sz="900" b="0" i="0" u="none" strike="noStrike">
                          <a:solidFill>
                            <a:srgbClr val="000000"/>
                          </a:solidFill>
                          <a:effectLst/>
                          <a:latin typeface="Calibri" panose="020F0502020204030204" pitchFamily="34" charset="0"/>
                        </a:rPr>
                        <a:t>023</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23</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0.097605666</a:t>
                      </a:r>
                    </a:p>
                  </a:txBody>
                  <a:tcPr marL="5596" marR="5596" marT="5596" marB="0" anchor="b">
                    <a:lnL>
                      <a:noFill/>
                    </a:lnL>
                    <a:lnR>
                      <a:noFill/>
                    </a:lnR>
                    <a:lnT>
                      <a:noFill/>
                    </a:lnT>
                    <a:lnB>
                      <a:noFill/>
                    </a:lnB>
                  </a:tcPr>
                </a:tc>
                <a:extLst>
                  <a:ext uri="{0D108BD9-81ED-4DB2-BD59-A6C34878D82A}">
                    <a16:rowId xmlns:a16="http://schemas.microsoft.com/office/drawing/2014/main" val="3715615697"/>
                  </a:ext>
                </a:extLst>
              </a:tr>
              <a:tr h="199988">
                <a:tc>
                  <a:txBody>
                    <a:bodyPr/>
                    <a:lstStyle/>
                    <a:p>
                      <a:pPr algn="l" fontAlgn="b"/>
                      <a:r>
                        <a:rPr lang="en-US" sz="900" b="0" i="0" u="none" strike="noStrike">
                          <a:solidFill>
                            <a:srgbClr val="000000"/>
                          </a:solidFill>
                          <a:effectLst/>
                          <a:latin typeface="Calibri" panose="020F0502020204030204" pitchFamily="34" charset="0"/>
                        </a:rPr>
                        <a:t>071</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71</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0.100197688</a:t>
                      </a:r>
                    </a:p>
                  </a:txBody>
                  <a:tcPr marL="5596" marR="5596" marT="5596" marB="0" anchor="b">
                    <a:lnL>
                      <a:noFill/>
                    </a:lnL>
                    <a:lnR>
                      <a:noFill/>
                    </a:lnR>
                    <a:lnT>
                      <a:noFill/>
                    </a:lnT>
                    <a:lnB>
                      <a:noFill/>
                    </a:lnB>
                  </a:tcPr>
                </a:tc>
                <a:extLst>
                  <a:ext uri="{0D108BD9-81ED-4DB2-BD59-A6C34878D82A}">
                    <a16:rowId xmlns:a16="http://schemas.microsoft.com/office/drawing/2014/main" val="4135821689"/>
                  </a:ext>
                </a:extLst>
              </a:tr>
              <a:tr h="199988">
                <a:tc>
                  <a:txBody>
                    <a:bodyPr/>
                    <a:lstStyle/>
                    <a:p>
                      <a:pPr algn="l" fontAlgn="b"/>
                      <a:r>
                        <a:rPr lang="en-US" sz="900" b="0" i="0" u="none" strike="noStrike">
                          <a:solidFill>
                            <a:srgbClr val="000000"/>
                          </a:solidFill>
                          <a:effectLst/>
                          <a:latin typeface="Calibri" panose="020F0502020204030204" pitchFamily="34" charset="0"/>
                        </a:rPr>
                        <a:t>057</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57</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0.121587929</a:t>
                      </a:r>
                    </a:p>
                  </a:txBody>
                  <a:tcPr marL="5596" marR="5596" marT="5596" marB="0" anchor="b">
                    <a:lnL>
                      <a:noFill/>
                    </a:lnL>
                    <a:lnR>
                      <a:noFill/>
                    </a:lnR>
                    <a:lnT>
                      <a:noFill/>
                    </a:lnT>
                    <a:lnB>
                      <a:noFill/>
                    </a:lnB>
                  </a:tcPr>
                </a:tc>
                <a:extLst>
                  <a:ext uri="{0D108BD9-81ED-4DB2-BD59-A6C34878D82A}">
                    <a16:rowId xmlns:a16="http://schemas.microsoft.com/office/drawing/2014/main" val="1497013934"/>
                  </a:ext>
                </a:extLst>
              </a:tr>
              <a:tr h="199988">
                <a:tc>
                  <a:txBody>
                    <a:bodyPr/>
                    <a:lstStyle/>
                    <a:p>
                      <a:pPr algn="l" fontAlgn="b"/>
                      <a:r>
                        <a:rPr lang="en-US" sz="900" b="0" i="0" u="none" strike="noStrike">
                          <a:solidFill>
                            <a:srgbClr val="000000"/>
                          </a:solidFill>
                          <a:effectLst/>
                          <a:latin typeface="Calibri" panose="020F0502020204030204" pitchFamily="34" charset="0"/>
                        </a:rPr>
                        <a:t>067</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67</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0.147870208</a:t>
                      </a:r>
                    </a:p>
                  </a:txBody>
                  <a:tcPr marL="5596" marR="5596" marT="5596" marB="0" anchor="b">
                    <a:lnL>
                      <a:noFill/>
                    </a:lnL>
                    <a:lnR>
                      <a:noFill/>
                    </a:lnR>
                    <a:lnT>
                      <a:noFill/>
                    </a:lnT>
                    <a:lnB>
                      <a:noFill/>
                    </a:lnB>
                  </a:tcPr>
                </a:tc>
                <a:extLst>
                  <a:ext uri="{0D108BD9-81ED-4DB2-BD59-A6C34878D82A}">
                    <a16:rowId xmlns:a16="http://schemas.microsoft.com/office/drawing/2014/main" val="1964881833"/>
                  </a:ext>
                </a:extLst>
              </a:tr>
              <a:tr h="199988">
                <a:tc>
                  <a:txBody>
                    <a:bodyPr/>
                    <a:lstStyle/>
                    <a:p>
                      <a:pPr algn="l" fontAlgn="b"/>
                      <a:r>
                        <a:rPr lang="en-US" sz="900" b="0" i="0" u="none" strike="noStrike">
                          <a:solidFill>
                            <a:srgbClr val="000000"/>
                          </a:solidFill>
                          <a:effectLst/>
                          <a:latin typeface="Calibri" panose="020F0502020204030204" pitchFamily="34" charset="0"/>
                        </a:rPr>
                        <a:t>012</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12</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0.16888495</a:t>
                      </a:r>
                    </a:p>
                  </a:txBody>
                  <a:tcPr marL="5596" marR="5596" marT="5596" marB="0" anchor="b">
                    <a:lnL>
                      <a:noFill/>
                    </a:lnL>
                    <a:lnR>
                      <a:noFill/>
                    </a:lnR>
                    <a:lnT>
                      <a:noFill/>
                    </a:lnT>
                    <a:lnB>
                      <a:noFill/>
                    </a:lnB>
                  </a:tcPr>
                </a:tc>
                <a:extLst>
                  <a:ext uri="{0D108BD9-81ED-4DB2-BD59-A6C34878D82A}">
                    <a16:rowId xmlns:a16="http://schemas.microsoft.com/office/drawing/2014/main" val="2733554003"/>
                  </a:ext>
                </a:extLst>
              </a:tr>
              <a:tr h="199988">
                <a:tc>
                  <a:txBody>
                    <a:bodyPr/>
                    <a:lstStyle/>
                    <a:p>
                      <a:pPr algn="l" fontAlgn="b"/>
                      <a:r>
                        <a:rPr lang="en-US" sz="900" b="0" i="0" u="none" strike="noStrike">
                          <a:solidFill>
                            <a:srgbClr val="000000"/>
                          </a:solidFill>
                          <a:effectLst/>
                          <a:latin typeface="Calibri" panose="020F0502020204030204" pitchFamily="34" charset="0"/>
                        </a:rPr>
                        <a:t>014</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14</a:t>
                      </a:r>
                    </a:p>
                  </a:txBody>
                  <a:tcPr marL="5596" marR="5596" marT="55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panose="020F0502020204030204" pitchFamily="34" charset="0"/>
                        </a:rPr>
                        <a:t>0.170077583</a:t>
                      </a:r>
                    </a:p>
                  </a:txBody>
                  <a:tcPr marL="5596" marR="5596" marT="5596" marB="0" anchor="b">
                    <a:lnL>
                      <a:noFill/>
                    </a:lnL>
                    <a:lnR>
                      <a:noFill/>
                    </a:lnR>
                    <a:lnT>
                      <a:noFill/>
                    </a:lnT>
                    <a:lnB>
                      <a:noFill/>
                    </a:lnB>
                  </a:tcPr>
                </a:tc>
                <a:extLst>
                  <a:ext uri="{0D108BD9-81ED-4DB2-BD59-A6C34878D82A}">
                    <a16:rowId xmlns:a16="http://schemas.microsoft.com/office/drawing/2014/main" val="2963888431"/>
                  </a:ext>
                </a:extLst>
              </a:tr>
              <a:tr h="199988">
                <a:tc>
                  <a:txBody>
                    <a:bodyPr/>
                    <a:lstStyle/>
                    <a:p>
                      <a:pPr algn="l" fontAlgn="b"/>
                      <a:r>
                        <a:rPr lang="en-US" sz="900" b="0" i="0" u="none" strike="noStrike" dirty="0">
                          <a:solidFill>
                            <a:srgbClr val="000000"/>
                          </a:solidFill>
                          <a:effectLst/>
                          <a:latin typeface="Calibri" panose="020F0502020204030204" pitchFamily="34" charset="0"/>
                        </a:rPr>
                        <a:t>036</a:t>
                      </a:r>
                    </a:p>
                  </a:txBody>
                  <a:tcPr marL="5596" marR="5596" marT="5596"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Household Head 36</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0.175385662</a:t>
                      </a:r>
                    </a:p>
                  </a:txBody>
                  <a:tcPr marL="5596" marR="5596" marT="5596" marB="0" anchor="b">
                    <a:lnL>
                      <a:noFill/>
                    </a:lnL>
                    <a:lnR>
                      <a:noFill/>
                    </a:lnR>
                    <a:lnT>
                      <a:noFill/>
                    </a:lnT>
                    <a:lnB>
                      <a:noFill/>
                    </a:lnB>
                  </a:tcPr>
                </a:tc>
                <a:extLst>
                  <a:ext uri="{0D108BD9-81ED-4DB2-BD59-A6C34878D82A}">
                    <a16:rowId xmlns:a16="http://schemas.microsoft.com/office/drawing/2014/main" val="1176930935"/>
                  </a:ext>
                </a:extLst>
              </a:tr>
              <a:tr h="199988">
                <a:tc>
                  <a:txBody>
                    <a:bodyPr/>
                    <a:lstStyle/>
                    <a:p>
                      <a:pPr algn="l" fontAlgn="b"/>
                      <a:r>
                        <a:rPr lang="en-US" sz="900" b="0" i="0" u="none" strike="noStrike">
                          <a:solidFill>
                            <a:srgbClr val="000000"/>
                          </a:solidFill>
                          <a:effectLst/>
                          <a:latin typeface="Calibri" panose="020F0502020204030204" pitchFamily="34" charset="0"/>
                        </a:rPr>
                        <a:t>052</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52</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0.182512889</a:t>
                      </a:r>
                    </a:p>
                  </a:txBody>
                  <a:tcPr marL="5596" marR="5596" marT="5596" marB="0" anchor="b">
                    <a:lnL>
                      <a:noFill/>
                    </a:lnL>
                    <a:lnR>
                      <a:noFill/>
                    </a:lnR>
                    <a:lnT>
                      <a:noFill/>
                    </a:lnT>
                    <a:lnB>
                      <a:noFill/>
                    </a:lnB>
                  </a:tcPr>
                </a:tc>
                <a:extLst>
                  <a:ext uri="{0D108BD9-81ED-4DB2-BD59-A6C34878D82A}">
                    <a16:rowId xmlns:a16="http://schemas.microsoft.com/office/drawing/2014/main" val="2366138213"/>
                  </a:ext>
                </a:extLst>
              </a:tr>
              <a:tr h="199988">
                <a:tc>
                  <a:txBody>
                    <a:bodyPr/>
                    <a:lstStyle/>
                    <a:p>
                      <a:pPr algn="l" fontAlgn="b"/>
                      <a:r>
                        <a:rPr lang="en-US" sz="900" b="0" i="0" u="none" strike="noStrike">
                          <a:solidFill>
                            <a:srgbClr val="000000"/>
                          </a:solidFill>
                          <a:effectLst/>
                          <a:latin typeface="Calibri" panose="020F0502020204030204" pitchFamily="34" charset="0"/>
                        </a:rPr>
                        <a:t>037</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37</a:t>
                      </a:r>
                    </a:p>
                  </a:txBody>
                  <a:tcPr marL="5596" marR="5596" marT="559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0.187418494</a:t>
                      </a:r>
                    </a:p>
                  </a:txBody>
                  <a:tcPr marL="5596" marR="5596" marT="5596" marB="0" anchor="b">
                    <a:lnL>
                      <a:noFill/>
                    </a:lnL>
                    <a:lnR>
                      <a:noFill/>
                    </a:lnR>
                    <a:lnT>
                      <a:noFill/>
                    </a:lnT>
                    <a:lnB>
                      <a:noFill/>
                    </a:lnB>
                  </a:tcPr>
                </a:tc>
                <a:extLst>
                  <a:ext uri="{0D108BD9-81ED-4DB2-BD59-A6C34878D82A}">
                    <a16:rowId xmlns:a16="http://schemas.microsoft.com/office/drawing/2014/main" val="3463512522"/>
                  </a:ext>
                </a:extLst>
              </a:tr>
              <a:tr h="199988">
                <a:tc>
                  <a:txBody>
                    <a:bodyPr/>
                    <a:lstStyle/>
                    <a:p>
                      <a:pPr algn="l" fontAlgn="b"/>
                      <a:r>
                        <a:rPr lang="en-US" sz="900" b="0" i="0" u="none" strike="noStrike" dirty="0">
                          <a:solidFill>
                            <a:srgbClr val="000000"/>
                          </a:solidFill>
                          <a:effectLst/>
                          <a:latin typeface="Calibri" panose="020F0502020204030204" pitchFamily="34" charset="0"/>
                        </a:rPr>
                        <a:t>058</a:t>
                      </a:r>
                    </a:p>
                  </a:txBody>
                  <a:tcPr marL="5596" marR="5596" marT="559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Household Head 58</a:t>
                      </a:r>
                    </a:p>
                  </a:txBody>
                  <a:tcPr marL="5596" marR="5596" marT="559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panose="020F0502020204030204" pitchFamily="34" charset="0"/>
                        </a:rPr>
                        <a:t>0.211716384</a:t>
                      </a:r>
                    </a:p>
                  </a:txBody>
                  <a:tcPr marL="5596" marR="5596" marT="5596" marB="0" anchor="b">
                    <a:lnL>
                      <a:noFill/>
                    </a:lnL>
                    <a:lnR>
                      <a:noFill/>
                    </a:lnR>
                    <a:lnT>
                      <a:noFill/>
                    </a:lnT>
                    <a:lnB>
                      <a:noFill/>
                    </a:lnB>
                  </a:tcPr>
                </a:tc>
                <a:extLst>
                  <a:ext uri="{0D108BD9-81ED-4DB2-BD59-A6C34878D82A}">
                    <a16:rowId xmlns:a16="http://schemas.microsoft.com/office/drawing/2014/main" val="214234998"/>
                  </a:ext>
                </a:extLst>
              </a:tr>
            </a:tbl>
          </a:graphicData>
        </a:graphic>
      </p:graphicFrame>
      <p:pic>
        <p:nvPicPr>
          <p:cNvPr id="13" name="Content Placeholder 14" descr="A black and green logo&#10;&#10;AI-generated content may be incorrect.">
            <a:extLst>
              <a:ext uri="{FF2B5EF4-FFF2-40B4-BE49-F238E27FC236}">
                <a16:creationId xmlns:a16="http://schemas.microsoft.com/office/drawing/2014/main" id="{D1CBE6BB-F727-7EE2-487B-0A9C8524A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4" name="Picture 13" descr="A close up of a logo&#10;&#10;AI-generated content may be incorrect.">
            <a:extLst>
              <a:ext uri="{FF2B5EF4-FFF2-40B4-BE49-F238E27FC236}">
                <a16:creationId xmlns:a16="http://schemas.microsoft.com/office/drawing/2014/main" id="{828BE8BD-BFD9-CA21-1CCB-476E1DAC3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1321298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3EFA17-F2B5-FD39-5DF3-4F19B26EA70C}"/>
              </a:ext>
            </a:extLst>
          </p:cNvPr>
          <p:cNvSpPr>
            <a:spLocks noGrp="1"/>
          </p:cNvSpPr>
          <p:nvPr>
            <p:ph type="title"/>
          </p:nvPr>
        </p:nvSpPr>
        <p:spPr/>
        <p:txBody>
          <a:bodyPr/>
          <a:lstStyle/>
          <a:p>
            <a:r>
              <a:rPr lang="en-US" b="1" dirty="0">
                <a:solidFill>
                  <a:srgbClr val="13628F"/>
                </a:solidFill>
              </a:rPr>
              <a:t>Overall Procedure During HH Listing </a:t>
            </a:r>
            <a:endParaRPr lang="en-US" dirty="0">
              <a:solidFill>
                <a:srgbClr val="13628F"/>
              </a:solidFill>
            </a:endParaRPr>
          </a:p>
        </p:txBody>
      </p:sp>
      <p:sp>
        <p:nvSpPr>
          <p:cNvPr id="4" name="Slide Number Placeholder 3">
            <a:extLst>
              <a:ext uri="{FF2B5EF4-FFF2-40B4-BE49-F238E27FC236}">
                <a16:creationId xmlns:a16="http://schemas.microsoft.com/office/drawing/2014/main" id="{25BF4AAA-2A09-FC0D-11A0-D4D21C9EC674}"/>
              </a:ext>
            </a:extLst>
          </p:cNvPr>
          <p:cNvSpPr>
            <a:spLocks noGrp="1"/>
          </p:cNvSpPr>
          <p:nvPr>
            <p:ph type="sldNum" sz="quarter" idx="12"/>
          </p:nvPr>
        </p:nvSpPr>
        <p:spPr/>
        <p:txBody>
          <a:bodyPr/>
          <a:lstStyle/>
          <a:p>
            <a:fld id="{101AD1EF-8919-4AD8-81B1-F9EB0586B58D}" type="slidenum">
              <a:rPr lang="en-US" smtClean="0"/>
              <a:t>19</a:t>
            </a:fld>
            <a:endParaRPr lang="en-US"/>
          </a:p>
        </p:txBody>
      </p:sp>
      <p:grpSp>
        <p:nvGrpSpPr>
          <p:cNvPr id="18" name="Group 17">
            <a:extLst>
              <a:ext uri="{FF2B5EF4-FFF2-40B4-BE49-F238E27FC236}">
                <a16:creationId xmlns:a16="http://schemas.microsoft.com/office/drawing/2014/main" id="{758A4C95-5395-F488-2A88-3BE30FDE2D9A}"/>
              </a:ext>
            </a:extLst>
          </p:cNvPr>
          <p:cNvGrpSpPr/>
          <p:nvPr/>
        </p:nvGrpSpPr>
        <p:grpSpPr>
          <a:xfrm>
            <a:off x="3283608" y="1757665"/>
            <a:ext cx="5836276" cy="4351339"/>
            <a:chOff x="3042889" y="1482026"/>
            <a:chExt cx="6171588" cy="5195126"/>
          </a:xfrm>
        </p:grpSpPr>
        <p:sp>
          <p:nvSpPr>
            <p:cNvPr id="5" name="Rectangle 4">
              <a:extLst>
                <a:ext uri="{FF2B5EF4-FFF2-40B4-BE49-F238E27FC236}">
                  <a16:creationId xmlns:a16="http://schemas.microsoft.com/office/drawing/2014/main" id="{41CCA26E-90DE-6FBE-D4A7-4E8BF9A63600}"/>
                </a:ext>
              </a:extLst>
            </p:cNvPr>
            <p:cNvSpPr/>
            <p:nvPr/>
          </p:nvSpPr>
          <p:spPr>
            <a:xfrm>
              <a:off x="3761271" y="2272104"/>
              <a:ext cx="4669455" cy="394935"/>
            </a:xfrm>
            <a:prstGeom prst="rect">
              <a:avLst/>
            </a:prstGeom>
            <a:solidFill>
              <a:srgbClr val="136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a:latin typeface="Arial" panose="020B0604020202020204" pitchFamily="34" charset="0"/>
                  <a:cs typeface="Arial" panose="020B0604020202020204" pitchFamily="34" charset="0"/>
                </a:rPr>
                <a:t>Selection of all household systematically</a:t>
              </a:r>
              <a:endParaRPr lang="en-US"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430690B-4621-99D3-5B13-84EC8AD7B7CB}"/>
                </a:ext>
              </a:extLst>
            </p:cNvPr>
            <p:cNvSpPr/>
            <p:nvPr/>
          </p:nvSpPr>
          <p:spPr>
            <a:xfrm>
              <a:off x="3431456" y="1482026"/>
              <a:ext cx="5329087" cy="478083"/>
            </a:xfrm>
            <a:prstGeom prst="rect">
              <a:avLst/>
            </a:prstGeom>
            <a:solidFill>
              <a:srgbClr val="136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a:latin typeface="Arial" panose="020B0604020202020204" pitchFamily="34" charset="0"/>
                  <a:cs typeface="Arial" panose="020B0604020202020204" pitchFamily="34" charset="0"/>
                </a:rPr>
                <a:t>Walking through the EA for boundary identification</a:t>
              </a:r>
              <a:endParaRPr lang="en-US" sz="1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3F69166-1019-81FF-EE11-CCE490E352A0}"/>
                </a:ext>
              </a:extLst>
            </p:cNvPr>
            <p:cNvSpPr/>
            <p:nvPr/>
          </p:nvSpPr>
          <p:spPr>
            <a:xfrm>
              <a:off x="3991782" y="2986043"/>
              <a:ext cx="4208432" cy="377934"/>
            </a:xfrm>
            <a:prstGeom prst="rect">
              <a:avLst/>
            </a:prstGeom>
            <a:solidFill>
              <a:srgbClr val="136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a:latin typeface="Arial" panose="020B0604020202020204" pitchFamily="34" charset="0"/>
                  <a:cs typeface="Arial" panose="020B0604020202020204" pitchFamily="34" charset="0"/>
                </a:rPr>
                <a:t>Recording of Household Information</a:t>
              </a:r>
              <a:endParaRPr lang="en-US"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5ACEDBE-3941-C001-DE55-B8892F07CB9D}"/>
                </a:ext>
              </a:extLst>
            </p:cNvPr>
            <p:cNvSpPr/>
            <p:nvPr/>
          </p:nvSpPr>
          <p:spPr>
            <a:xfrm>
              <a:off x="4881374" y="3689031"/>
              <a:ext cx="2429247" cy="377934"/>
            </a:xfrm>
            <a:prstGeom prst="rect">
              <a:avLst/>
            </a:prstGeom>
            <a:solidFill>
              <a:srgbClr val="136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a:latin typeface="Arial" panose="020B0604020202020204" pitchFamily="34" charset="0"/>
                  <a:cs typeface="Arial" panose="020B0604020202020204" pitchFamily="34" charset="0"/>
                </a:rPr>
                <a:t>Data send to the HQ</a:t>
              </a:r>
              <a:endParaRPr lang="en-US"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9C85B4D-3D92-C729-4489-2CBB39271E2A}"/>
                </a:ext>
              </a:extLst>
            </p:cNvPr>
            <p:cNvSpPr/>
            <p:nvPr/>
          </p:nvSpPr>
          <p:spPr>
            <a:xfrm>
              <a:off x="3042889" y="4400692"/>
              <a:ext cx="6171588" cy="602213"/>
            </a:xfrm>
            <a:prstGeom prst="rect">
              <a:avLst/>
            </a:prstGeom>
            <a:solidFill>
              <a:srgbClr val="136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Simple random sampling</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to select 20 households and 2 PW</a:t>
              </a:r>
            </a:p>
          </p:txBody>
        </p:sp>
        <p:sp>
          <p:nvSpPr>
            <p:cNvPr id="10" name="Rectangle 9">
              <a:extLst>
                <a:ext uri="{FF2B5EF4-FFF2-40B4-BE49-F238E27FC236}">
                  <a16:creationId xmlns:a16="http://schemas.microsoft.com/office/drawing/2014/main" id="{908DAF21-DB16-03D4-8960-081923E7E45F}"/>
                </a:ext>
              </a:extLst>
            </p:cNvPr>
            <p:cNvSpPr/>
            <p:nvPr/>
          </p:nvSpPr>
          <p:spPr>
            <a:xfrm>
              <a:off x="4464057" y="5336632"/>
              <a:ext cx="3263879" cy="377934"/>
            </a:xfrm>
            <a:prstGeom prst="rect">
              <a:avLst/>
            </a:prstGeom>
            <a:solidFill>
              <a:srgbClr val="136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Data synchronization by team</a:t>
              </a:r>
              <a:endParaRPr lang="en-US" sz="1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EA99116-9933-33CF-E4CC-B7EF7FBCC3E1}"/>
                </a:ext>
              </a:extLst>
            </p:cNvPr>
            <p:cNvSpPr/>
            <p:nvPr/>
          </p:nvSpPr>
          <p:spPr>
            <a:xfrm>
              <a:off x="3569149" y="6015345"/>
              <a:ext cx="5053693" cy="661807"/>
            </a:xfrm>
            <a:prstGeom prst="rect">
              <a:avLst/>
            </a:prstGeom>
            <a:solidFill>
              <a:srgbClr val="136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List of randomized HH for household survey</a:t>
              </a:r>
            </a:p>
          </p:txBody>
        </p:sp>
        <p:sp>
          <p:nvSpPr>
            <p:cNvPr id="12" name="Arrow: Down 12">
              <a:extLst>
                <a:ext uri="{FF2B5EF4-FFF2-40B4-BE49-F238E27FC236}">
                  <a16:creationId xmlns:a16="http://schemas.microsoft.com/office/drawing/2014/main" id="{B5A3F2FA-F6D1-8ECD-CAFA-5F9EF28DD784}"/>
                </a:ext>
              </a:extLst>
            </p:cNvPr>
            <p:cNvSpPr/>
            <p:nvPr/>
          </p:nvSpPr>
          <p:spPr>
            <a:xfrm>
              <a:off x="5976176" y="1946581"/>
              <a:ext cx="239646" cy="288360"/>
            </a:xfrm>
            <a:prstGeom prst="downArrow">
              <a:avLst/>
            </a:prstGeom>
            <a:solidFill>
              <a:srgbClr val="2A8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3" name="Arrow: Down 13">
              <a:extLst>
                <a:ext uri="{FF2B5EF4-FFF2-40B4-BE49-F238E27FC236}">
                  <a16:creationId xmlns:a16="http://schemas.microsoft.com/office/drawing/2014/main" id="{28811F2A-0D1B-7B14-EABB-FDE9AC88E096}"/>
                </a:ext>
              </a:extLst>
            </p:cNvPr>
            <p:cNvSpPr/>
            <p:nvPr/>
          </p:nvSpPr>
          <p:spPr>
            <a:xfrm>
              <a:off x="5989330" y="5002905"/>
              <a:ext cx="239646" cy="288360"/>
            </a:xfrm>
            <a:prstGeom prst="downArrow">
              <a:avLst/>
            </a:prstGeom>
            <a:solidFill>
              <a:srgbClr val="2A8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4" name="Arrow: Down 14">
              <a:extLst>
                <a:ext uri="{FF2B5EF4-FFF2-40B4-BE49-F238E27FC236}">
                  <a16:creationId xmlns:a16="http://schemas.microsoft.com/office/drawing/2014/main" id="{D3D49A45-1B3A-2989-764F-6D87B80324AA}"/>
                </a:ext>
              </a:extLst>
            </p:cNvPr>
            <p:cNvSpPr/>
            <p:nvPr/>
          </p:nvSpPr>
          <p:spPr>
            <a:xfrm>
              <a:off x="5976175" y="2682361"/>
              <a:ext cx="239646" cy="288360"/>
            </a:xfrm>
            <a:prstGeom prst="downArrow">
              <a:avLst/>
            </a:prstGeom>
            <a:solidFill>
              <a:srgbClr val="2A8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5" name="Arrow: Down 15">
              <a:extLst>
                <a:ext uri="{FF2B5EF4-FFF2-40B4-BE49-F238E27FC236}">
                  <a16:creationId xmlns:a16="http://schemas.microsoft.com/office/drawing/2014/main" id="{7B86B9AD-BF58-7B45-AC14-0E4A332A8FD1}"/>
                </a:ext>
              </a:extLst>
            </p:cNvPr>
            <p:cNvSpPr/>
            <p:nvPr/>
          </p:nvSpPr>
          <p:spPr>
            <a:xfrm>
              <a:off x="5976175" y="3376877"/>
              <a:ext cx="239646" cy="288360"/>
            </a:xfrm>
            <a:prstGeom prst="downArrow">
              <a:avLst/>
            </a:prstGeom>
            <a:solidFill>
              <a:srgbClr val="2A8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6" name="Arrow: Down 16">
              <a:extLst>
                <a:ext uri="{FF2B5EF4-FFF2-40B4-BE49-F238E27FC236}">
                  <a16:creationId xmlns:a16="http://schemas.microsoft.com/office/drawing/2014/main" id="{D33A8384-FD30-2DD4-8D79-A16AFA2598C0}"/>
                </a:ext>
              </a:extLst>
            </p:cNvPr>
            <p:cNvSpPr/>
            <p:nvPr/>
          </p:nvSpPr>
          <p:spPr>
            <a:xfrm>
              <a:off x="5989330" y="4075170"/>
              <a:ext cx="239646" cy="288360"/>
            </a:xfrm>
            <a:prstGeom prst="downArrow">
              <a:avLst/>
            </a:prstGeom>
            <a:solidFill>
              <a:srgbClr val="2A8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7" name="Arrow: Down 17">
              <a:extLst>
                <a:ext uri="{FF2B5EF4-FFF2-40B4-BE49-F238E27FC236}">
                  <a16:creationId xmlns:a16="http://schemas.microsoft.com/office/drawing/2014/main" id="{713AEFAC-7A96-E407-C585-33482573B88F}"/>
                </a:ext>
              </a:extLst>
            </p:cNvPr>
            <p:cNvSpPr/>
            <p:nvPr/>
          </p:nvSpPr>
          <p:spPr>
            <a:xfrm>
              <a:off x="5989330" y="5714566"/>
              <a:ext cx="239646" cy="288360"/>
            </a:xfrm>
            <a:prstGeom prst="downArrow">
              <a:avLst/>
            </a:prstGeom>
            <a:solidFill>
              <a:srgbClr val="2A8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pic>
        <p:nvPicPr>
          <p:cNvPr id="23" name="Content Placeholder 14" descr="A black and green logo&#10;&#10;AI-generated content may be incorrect.">
            <a:extLst>
              <a:ext uri="{FF2B5EF4-FFF2-40B4-BE49-F238E27FC236}">
                <a16:creationId xmlns:a16="http://schemas.microsoft.com/office/drawing/2014/main" id="{284FD1EE-B32E-0B35-FB8E-7F595060E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24" name="Picture 23" descr="A close up of a logo&#10;&#10;AI-generated content may be incorrect.">
            <a:extLst>
              <a:ext uri="{FF2B5EF4-FFF2-40B4-BE49-F238E27FC236}">
                <a16:creationId xmlns:a16="http://schemas.microsoft.com/office/drawing/2014/main" id="{93B91BB2-6F36-6028-A2F0-AA6CAFDFF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395582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9">
            <a:extLst>
              <a:ext uri="{FF2B5EF4-FFF2-40B4-BE49-F238E27FC236}">
                <a16:creationId xmlns:a16="http://schemas.microsoft.com/office/drawing/2014/main" id="{FD5F36CE-BB50-E878-2406-539AD9D47F44}"/>
              </a:ext>
            </a:extLst>
          </p:cNvPr>
          <p:cNvSpPr txBox="1">
            <a:spLocks/>
          </p:cNvSpPr>
          <p:nvPr/>
        </p:nvSpPr>
        <p:spPr>
          <a:xfrm>
            <a:off x="1797269" y="2750700"/>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00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100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100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100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100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00B0E9"/>
                </a:solidFill>
              </a:rPr>
              <a:t>Training Module: Sampling, Mapping, Household Listing, and EA Segmentation Procedures</a:t>
            </a:r>
          </a:p>
        </p:txBody>
      </p:sp>
      <p:sp>
        <p:nvSpPr>
          <p:cNvPr id="22" name="Slide Number Placeholder 21">
            <a:extLst>
              <a:ext uri="{FF2B5EF4-FFF2-40B4-BE49-F238E27FC236}">
                <a16:creationId xmlns:a16="http://schemas.microsoft.com/office/drawing/2014/main" id="{2F73C436-44F3-2DB0-D3E1-BF5A5DE64454}"/>
              </a:ext>
            </a:extLst>
          </p:cNvPr>
          <p:cNvSpPr>
            <a:spLocks noGrp="1"/>
          </p:cNvSpPr>
          <p:nvPr>
            <p:ph type="sldNum" sz="quarter" idx="12"/>
          </p:nvPr>
        </p:nvSpPr>
        <p:spPr/>
        <p:txBody>
          <a:bodyPr/>
          <a:lstStyle/>
          <a:p>
            <a:fld id="{101AD1EF-8919-4AD8-81B1-F9EB0586B58D}" type="slidenum">
              <a:rPr lang="en-US" smtClean="0"/>
              <a:t>2</a:t>
            </a:fld>
            <a:endParaRPr lang="en-US"/>
          </a:p>
        </p:txBody>
      </p:sp>
      <p:pic>
        <p:nvPicPr>
          <p:cNvPr id="29" name="Content Placeholder 14" descr="A black and green logo&#10;&#10;AI-generated content may be incorrect.">
            <a:extLst>
              <a:ext uri="{FF2B5EF4-FFF2-40B4-BE49-F238E27FC236}">
                <a16:creationId xmlns:a16="http://schemas.microsoft.com/office/drawing/2014/main" id="{C3EF540B-F8C1-CA04-13C4-10E9B5795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30" name="Picture 29" descr="A close up of a logo&#10;&#10;AI-generated content may be incorrect.">
            <a:extLst>
              <a:ext uri="{FF2B5EF4-FFF2-40B4-BE49-F238E27FC236}">
                <a16:creationId xmlns:a16="http://schemas.microsoft.com/office/drawing/2014/main" id="{3B0DD352-7404-B682-540E-E308BAC04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3585582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24FDB8-463B-FD44-42FA-0D9DC12A5FE8}"/>
              </a:ext>
            </a:extLst>
          </p:cNvPr>
          <p:cNvSpPr>
            <a:spLocks noGrp="1"/>
          </p:cNvSpPr>
          <p:nvPr>
            <p:ph type="title"/>
          </p:nvPr>
        </p:nvSpPr>
        <p:spPr/>
        <p:txBody>
          <a:bodyPr/>
          <a:lstStyle/>
          <a:p>
            <a:r>
              <a:rPr lang="en-US" b="1" dirty="0">
                <a:solidFill>
                  <a:srgbClr val="13628F"/>
                </a:solidFill>
                <a:cs typeface="Siyam Rupali" panose="02000500000000020004" pitchFamily="2" charset="0"/>
              </a:rPr>
              <a:t>Procedure when HH&gt;300 in EA</a:t>
            </a:r>
            <a:endParaRPr lang="en-US" dirty="0">
              <a:solidFill>
                <a:srgbClr val="13628F"/>
              </a:solidFill>
            </a:endParaRPr>
          </a:p>
        </p:txBody>
      </p:sp>
      <p:sp>
        <p:nvSpPr>
          <p:cNvPr id="4" name="Slide Number Placeholder 3">
            <a:extLst>
              <a:ext uri="{FF2B5EF4-FFF2-40B4-BE49-F238E27FC236}">
                <a16:creationId xmlns:a16="http://schemas.microsoft.com/office/drawing/2014/main" id="{273363FA-DA15-5841-ED8A-8AD320356E61}"/>
              </a:ext>
            </a:extLst>
          </p:cNvPr>
          <p:cNvSpPr>
            <a:spLocks noGrp="1"/>
          </p:cNvSpPr>
          <p:nvPr>
            <p:ph type="sldNum" sz="quarter" idx="12"/>
          </p:nvPr>
        </p:nvSpPr>
        <p:spPr/>
        <p:txBody>
          <a:bodyPr/>
          <a:lstStyle/>
          <a:p>
            <a:fld id="{101AD1EF-8919-4AD8-81B1-F9EB0586B58D}" type="slidenum">
              <a:rPr lang="en-US" smtClean="0"/>
              <a:t>20</a:t>
            </a:fld>
            <a:endParaRPr lang="en-US"/>
          </a:p>
        </p:txBody>
      </p:sp>
      <p:grpSp>
        <p:nvGrpSpPr>
          <p:cNvPr id="16" name="Group 15">
            <a:extLst>
              <a:ext uri="{FF2B5EF4-FFF2-40B4-BE49-F238E27FC236}">
                <a16:creationId xmlns:a16="http://schemas.microsoft.com/office/drawing/2014/main" id="{374ED0C5-D93C-6249-A101-5C0D55372D97}"/>
              </a:ext>
            </a:extLst>
          </p:cNvPr>
          <p:cNvGrpSpPr/>
          <p:nvPr/>
        </p:nvGrpSpPr>
        <p:grpSpPr>
          <a:xfrm>
            <a:off x="2858814" y="1825625"/>
            <a:ext cx="6939592" cy="4075781"/>
            <a:chOff x="2445731" y="1074519"/>
            <a:chExt cx="7352675" cy="4826887"/>
          </a:xfrm>
        </p:grpSpPr>
        <p:grpSp>
          <p:nvGrpSpPr>
            <p:cNvPr id="17" name="Group 16">
              <a:extLst>
                <a:ext uri="{FF2B5EF4-FFF2-40B4-BE49-F238E27FC236}">
                  <a16:creationId xmlns:a16="http://schemas.microsoft.com/office/drawing/2014/main" id="{E31845C1-43F1-02A2-4FE5-53AF35E1E4A3}"/>
                </a:ext>
              </a:extLst>
            </p:cNvPr>
            <p:cNvGrpSpPr/>
            <p:nvPr/>
          </p:nvGrpSpPr>
          <p:grpSpPr>
            <a:xfrm>
              <a:off x="2445731" y="1074519"/>
              <a:ext cx="7352675" cy="4826887"/>
              <a:chOff x="3315533" y="670949"/>
              <a:chExt cx="9218949" cy="6052060"/>
            </a:xfrm>
          </p:grpSpPr>
          <p:sp>
            <p:nvSpPr>
              <p:cNvPr id="22" name="Rectangle 21">
                <a:extLst>
                  <a:ext uri="{FF2B5EF4-FFF2-40B4-BE49-F238E27FC236}">
                    <a16:creationId xmlns:a16="http://schemas.microsoft.com/office/drawing/2014/main" id="{3591D567-EE07-7975-8186-B2E600CC88F5}"/>
                  </a:ext>
                </a:extLst>
              </p:cNvPr>
              <p:cNvSpPr/>
              <p:nvPr/>
            </p:nvSpPr>
            <p:spPr>
              <a:xfrm>
                <a:off x="6560903" y="1683062"/>
                <a:ext cx="2728210" cy="539647"/>
              </a:xfrm>
              <a:prstGeom prst="rect">
                <a:avLst/>
              </a:prstGeom>
              <a:solidFill>
                <a:srgbClr val="C3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b="1" dirty="0">
                    <a:solidFill>
                      <a:schemeClr val="tx1"/>
                    </a:solidFill>
                    <a:latin typeface="Arial" panose="020B0604020202020204" pitchFamily="34" charset="0"/>
                    <a:cs typeface="Arial" panose="020B0604020202020204" pitchFamily="34" charset="0"/>
                  </a:rPr>
                  <a:t>Arrive at EA</a:t>
                </a:r>
              </a:p>
            </p:txBody>
          </p:sp>
          <p:sp>
            <p:nvSpPr>
              <p:cNvPr id="23" name="Rectangle 22">
                <a:extLst>
                  <a:ext uri="{FF2B5EF4-FFF2-40B4-BE49-F238E27FC236}">
                    <a16:creationId xmlns:a16="http://schemas.microsoft.com/office/drawing/2014/main" id="{BD9B9493-1FC6-609F-741F-28A9B70EC22D}"/>
                  </a:ext>
                </a:extLst>
              </p:cNvPr>
              <p:cNvSpPr/>
              <p:nvPr/>
            </p:nvSpPr>
            <p:spPr>
              <a:xfrm>
                <a:off x="4804346" y="2630813"/>
                <a:ext cx="6175948" cy="539647"/>
              </a:xfrm>
              <a:prstGeom prst="rect">
                <a:avLst/>
              </a:prstGeom>
              <a:solidFill>
                <a:srgbClr val="C3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b="1" dirty="0">
                    <a:solidFill>
                      <a:schemeClr val="tx1"/>
                    </a:solidFill>
                    <a:latin typeface="Arial" panose="020B0604020202020204" pitchFamily="34" charset="0"/>
                    <a:cs typeface="Arial" panose="020B0604020202020204" pitchFamily="34" charset="0"/>
                  </a:rPr>
                  <a:t>Tour EA and do a quick HH count</a:t>
                </a:r>
              </a:p>
            </p:txBody>
          </p:sp>
          <p:sp>
            <p:nvSpPr>
              <p:cNvPr id="24" name="Rectangle 23">
                <a:extLst>
                  <a:ext uri="{FF2B5EF4-FFF2-40B4-BE49-F238E27FC236}">
                    <a16:creationId xmlns:a16="http://schemas.microsoft.com/office/drawing/2014/main" id="{208044D7-086C-3874-0D5C-732800351350}"/>
                  </a:ext>
                </a:extLst>
              </p:cNvPr>
              <p:cNvSpPr/>
              <p:nvPr/>
            </p:nvSpPr>
            <p:spPr>
              <a:xfrm>
                <a:off x="3315533" y="670949"/>
                <a:ext cx="9218949" cy="895661"/>
              </a:xfrm>
              <a:prstGeom prst="rect">
                <a:avLst/>
              </a:prstGeom>
              <a:solidFill>
                <a:srgbClr val="C3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b="1" dirty="0">
                    <a:solidFill>
                      <a:schemeClr val="tx1"/>
                    </a:solidFill>
                    <a:latin typeface="Arial" panose="020B0604020202020204" pitchFamily="34" charset="0"/>
                    <a:cs typeface="Arial" panose="020B0604020202020204" pitchFamily="34" charset="0"/>
                  </a:rPr>
                  <a:t>Consult with local leader/local BBS to get idea about the population number</a:t>
                </a:r>
              </a:p>
            </p:txBody>
          </p:sp>
          <p:sp>
            <p:nvSpPr>
              <p:cNvPr id="25" name="Rectangle 24">
                <a:extLst>
                  <a:ext uri="{FF2B5EF4-FFF2-40B4-BE49-F238E27FC236}">
                    <a16:creationId xmlns:a16="http://schemas.microsoft.com/office/drawing/2014/main" id="{95EF4834-6AD8-2C3C-7E0A-7F59703A122E}"/>
                  </a:ext>
                </a:extLst>
              </p:cNvPr>
              <p:cNvSpPr/>
              <p:nvPr/>
            </p:nvSpPr>
            <p:spPr>
              <a:xfrm>
                <a:off x="4634676" y="4524091"/>
                <a:ext cx="6175948" cy="539647"/>
              </a:xfrm>
              <a:prstGeom prst="rect">
                <a:avLst/>
              </a:prstGeom>
              <a:solidFill>
                <a:srgbClr val="C3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b="1" dirty="0">
                    <a:solidFill>
                      <a:schemeClr val="tx1"/>
                    </a:solidFill>
                    <a:latin typeface="Arial" panose="020B0604020202020204" pitchFamily="34" charset="0"/>
                    <a:cs typeface="Arial" panose="020B0604020202020204" pitchFamily="34" charset="0"/>
                  </a:rPr>
                  <a:t>Number the segment sequentially</a:t>
                </a:r>
              </a:p>
            </p:txBody>
          </p:sp>
          <p:sp>
            <p:nvSpPr>
              <p:cNvPr id="26" name="Rectangle 25">
                <a:extLst>
                  <a:ext uri="{FF2B5EF4-FFF2-40B4-BE49-F238E27FC236}">
                    <a16:creationId xmlns:a16="http://schemas.microsoft.com/office/drawing/2014/main" id="{B03E7859-088C-208A-AA39-363B964AE725}"/>
                  </a:ext>
                </a:extLst>
              </p:cNvPr>
              <p:cNvSpPr/>
              <p:nvPr/>
            </p:nvSpPr>
            <p:spPr>
              <a:xfrm>
                <a:off x="4347147" y="5404874"/>
                <a:ext cx="7090346" cy="413809"/>
              </a:xfrm>
              <a:prstGeom prst="rect">
                <a:avLst/>
              </a:prstGeom>
              <a:solidFill>
                <a:srgbClr val="C3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b="1" dirty="0">
                    <a:solidFill>
                      <a:schemeClr val="tx1"/>
                    </a:solidFill>
                    <a:latin typeface="Arial" panose="020B0604020202020204" pitchFamily="34" charset="0"/>
                    <a:cs typeface="Arial" panose="020B0604020202020204" pitchFamily="34" charset="0"/>
                  </a:rPr>
                  <a:t>Record segment details on segmentation form</a:t>
                </a:r>
              </a:p>
            </p:txBody>
          </p:sp>
          <p:sp>
            <p:nvSpPr>
              <p:cNvPr id="27" name="Rectangle 26">
                <a:extLst>
                  <a:ext uri="{FF2B5EF4-FFF2-40B4-BE49-F238E27FC236}">
                    <a16:creationId xmlns:a16="http://schemas.microsoft.com/office/drawing/2014/main" id="{5541C712-1BD0-1448-ACC4-53DAED62F13B}"/>
                  </a:ext>
                </a:extLst>
              </p:cNvPr>
              <p:cNvSpPr/>
              <p:nvPr/>
            </p:nvSpPr>
            <p:spPr>
              <a:xfrm>
                <a:off x="4418350" y="6183363"/>
                <a:ext cx="6947941" cy="539646"/>
              </a:xfrm>
              <a:prstGeom prst="rect">
                <a:avLst/>
              </a:prstGeom>
              <a:solidFill>
                <a:srgbClr val="C3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b="1" dirty="0">
                    <a:solidFill>
                      <a:schemeClr val="tx1"/>
                    </a:solidFill>
                    <a:latin typeface="Arial" panose="020B0604020202020204" pitchFamily="34" charset="0"/>
                    <a:cs typeface="Arial" panose="020B0604020202020204" pitchFamily="34" charset="0"/>
                  </a:rPr>
                  <a:t>Share it with </a:t>
                </a:r>
                <a:r>
                  <a:rPr lang="en-US" sz="1600" b="1" dirty="0" err="1">
                    <a:solidFill>
                      <a:schemeClr val="tx1"/>
                    </a:solidFill>
                    <a:latin typeface="Arial" panose="020B0604020202020204" pitchFamily="34" charset="0"/>
                    <a:cs typeface="Arial" panose="020B0604020202020204" pitchFamily="34" charset="0"/>
                  </a:rPr>
                  <a:t>icddr,b</a:t>
                </a:r>
                <a:r>
                  <a:rPr lang="en-US" sz="1600" b="1" dirty="0">
                    <a:solidFill>
                      <a:schemeClr val="tx1"/>
                    </a:solidFill>
                    <a:latin typeface="Arial" panose="020B0604020202020204" pitchFamily="34" charset="0"/>
                    <a:cs typeface="Arial" panose="020B0604020202020204" pitchFamily="34" charset="0"/>
                  </a:rPr>
                  <a:t> head office immediately</a:t>
                </a:r>
              </a:p>
            </p:txBody>
          </p:sp>
          <p:sp>
            <p:nvSpPr>
              <p:cNvPr id="28" name="Arrow: Down 13">
                <a:extLst>
                  <a:ext uri="{FF2B5EF4-FFF2-40B4-BE49-F238E27FC236}">
                    <a16:creationId xmlns:a16="http://schemas.microsoft.com/office/drawing/2014/main" id="{DFC58DC0-C5B2-60AC-2435-E2EB621BE28D}"/>
                  </a:ext>
                </a:extLst>
              </p:cNvPr>
              <p:cNvSpPr/>
              <p:nvPr/>
            </p:nvSpPr>
            <p:spPr>
              <a:xfrm>
                <a:off x="7774573" y="5090761"/>
                <a:ext cx="300870" cy="3188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200">
                  <a:latin typeface="Arial" panose="020B0604020202020204" pitchFamily="34" charset="0"/>
                  <a:cs typeface="Arial" panose="020B0604020202020204" pitchFamily="34" charset="0"/>
                </a:endParaRPr>
              </a:p>
            </p:txBody>
          </p:sp>
          <p:sp>
            <p:nvSpPr>
              <p:cNvPr id="29" name="Arrow: Down 14">
                <a:extLst>
                  <a:ext uri="{FF2B5EF4-FFF2-40B4-BE49-F238E27FC236}">
                    <a16:creationId xmlns:a16="http://schemas.microsoft.com/office/drawing/2014/main" id="{7259752A-73C6-6F74-C36F-878AC9882CFB}"/>
                  </a:ext>
                </a:extLst>
              </p:cNvPr>
              <p:cNvSpPr/>
              <p:nvPr/>
            </p:nvSpPr>
            <p:spPr>
              <a:xfrm>
                <a:off x="7774573" y="5841587"/>
                <a:ext cx="300870" cy="3188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200">
                  <a:latin typeface="Arial" panose="020B0604020202020204" pitchFamily="34" charset="0"/>
                  <a:cs typeface="Arial" panose="020B0604020202020204" pitchFamily="34" charset="0"/>
                </a:endParaRPr>
              </a:p>
            </p:txBody>
          </p:sp>
        </p:grpSp>
        <p:sp>
          <p:nvSpPr>
            <p:cNvPr id="18" name="Rectangle 17">
              <a:extLst>
                <a:ext uri="{FF2B5EF4-FFF2-40B4-BE49-F238E27FC236}">
                  <a16:creationId xmlns:a16="http://schemas.microsoft.com/office/drawing/2014/main" id="{670446F2-6467-04C3-855A-30BF784AE9BC}"/>
                </a:ext>
              </a:extLst>
            </p:cNvPr>
            <p:cNvSpPr/>
            <p:nvPr/>
          </p:nvSpPr>
          <p:spPr>
            <a:xfrm>
              <a:off x="3659221" y="3327276"/>
              <a:ext cx="4925696" cy="539646"/>
            </a:xfrm>
            <a:prstGeom prst="rect">
              <a:avLst/>
            </a:prstGeom>
            <a:solidFill>
              <a:srgbClr val="C3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600" b="1" dirty="0">
                  <a:solidFill>
                    <a:schemeClr val="tx1"/>
                  </a:solidFill>
                  <a:latin typeface="Arial" panose="020B0604020202020204" pitchFamily="34" charset="0"/>
                  <a:cs typeface="Arial" panose="020B0604020202020204" pitchFamily="34" charset="0"/>
                </a:rPr>
                <a:t>Divide EA into segment using identifiable boundaries</a:t>
              </a:r>
            </a:p>
          </p:txBody>
        </p:sp>
        <p:sp>
          <p:nvSpPr>
            <p:cNvPr id="19" name="Arrow: Down 13">
              <a:extLst>
                <a:ext uri="{FF2B5EF4-FFF2-40B4-BE49-F238E27FC236}">
                  <a16:creationId xmlns:a16="http://schemas.microsoft.com/office/drawing/2014/main" id="{A97979DF-E6DD-D418-6CDF-8F1665B6A065}"/>
                </a:ext>
              </a:extLst>
            </p:cNvPr>
            <p:cNvSpPr/>
            <p:nvPr/>
          </p:nvSpPr>
          <p:spPr>
            <a:xfrm>
              <a:off x="6002088" y="3856781"/>
              <a:ext cx="239962" cy="2543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200">
                <a:latin typeface="Arial" panose="020B0604020202020204" pitchFamily="34" charset="0"/>
                <a:cs typeface="Arial" panose="020B0604020202020204" pitchFamily="34" charset="0"/>
              </a:endParaRPr>
            </a:p>
          </p:txBody>
        </p:sp>
        <p:sp>
          <p:nvSpPr>
            <p:cNvPr id="20" name="Arrow: Down 13">
              <a:extLst>
                <a:ext uri="{FF2B5EF4-FFF2-40B4-BE49-F238E27FC236}">
                  <a16:creationId xmlns:a16="http://schemas.microsoft.com/office/drawing/2014/main" id="{6FBD9B23-9435-4048-E882-81757956CF9D}"/>
                </a:ext>
              </a:extLst>
            </p:cNvPr>
            <p:cNvSpPr/>
            <p:nvPr/>
          </p:nvSpPr>
          <p:spPr>
            <a:xfrm>
              <a:off x="6002088" y="3097010"/>
              <a:ext cx="239962" cy="2543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200">
                <a:latin typeface="Arial" panose="020B0604020202020204" pitchFamily="34" charset="0"/>
                <a:cs typeface="Arial" panose="020B0604020202020204" pitchFamily="34" charset="0"/>
              </a:endParaRPr>
            </a:p>
          </p:txBody>
        </p:sp>
        <p:sp>
          <p:nvSpPr>
            <p:cNvPr id="21" name="Arrow: Down 13">
              <a:extLst>
                <a:ext uri="{FF2B5EF4-FFF2-40B4-BE49-F238E27FC236}">
                  <a16:creationId xmlns:a16="http://schemas.microsoft.com/office/drawing/2014/main" id="{FFB623A6-91EF-318E-5267-24E9CFE62E8A}"/>
                </a:ext>
              </a:extLst>
            </p:cNvPr>
            <p:cNvSpPr/>
            <p:nvPr/>
          </p:nvSpPr>
          <p:spPr>
            <a:xfrm>
              <a:off x="6002088" y="2341300"/>
              <a:ext cx="239962" cy="2543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200">
                <a:latin typeface="Arial" panose="020B0604020202020204" pitchFamily="34" charset="0"/>
                <a:cs typeface="Arial" panose="020B0604020202020204" pitchFamily="34" charset="0"/>
              </a:endParaRPr>
            </a:p>
          </p:txBody>
        </p:sp>
      </p:grpSp>
      <p:pic>
        <p:nvPicPr>
          <p:cNvPr id="32" name="Content Placeholder 14" descr="A black and green logo&#10;&#10;AI-generated content may be incorrect.">
            <a:extLst>
              <a:ext uri="{FF2B5EF4-FFF2-40B4-BE49-F238E27FC236}">
                <a16:creationId xmlns:a16="http://schemas.microsoft.com/office/drawing/2014/main" id="{CE093AF0-1369-6BF9-B66B-A4F87065B3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33" name="Picture 32" descr="A close up of a logo&#10;&#10;AI-generated content may be incorrect.">
            <a:extLst>
              <a:ext uri="{FF2B5EF4-FFF2-40B4-BE49-F238E27FC236}">
                <a16:creationId xmlns:a16="http://schemas.microsoft.com/office/drawing/2014/main" id="{82E41848-3FFB-73B0-3B5D-0AFB77BE0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4085283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55D36A-271B-C4AA-D4D2-D22CC9D84951}"/>
              </a:ext>
            </a:extLst>
          </p:cNvPr>
          <p:cNvSpPr>
            <a:spLocks noGrp="1"/>
          </p:cNvSpPr>
          <p:nvPr>
            <p:ph idx="1"/>
          </p:nvPr>
        </p:nvSpPr>
        <p:spPr/>
        <p:txBody>
          <a:bodyPr>
            <a:normAutofit fontScale="62500" lnSpcReduction="20000"/>
          </a:bodyPr>
          <a:lstStyle/>
          <a:p>
            <a:pPr marL="0" indent="0">
              <a:lnSpc>
                <a:spcPct val="150000"/>
              </a:lnSpc>
              <a:spcBef>
                <a:spcPts val="400"/>
              </a:spcBef>
              <a:spcAft>
                <a:spcPts val="0"/>
              </a:spcAft>
              <a:buNone/>
            </a:pPr>
            <a:r>
              <a:rPr lang="en-US" b="1" dirty="0">
                <a:solidFill>
                  <a:srgbClr val="00B0E9"/>
                </a:solidFill>
                <a:cs typeface="Times New Roman" panose="02020603050405020304" pitchFamily="18" charset="0"/>
              </a:rPr>
              <a:t>Team Organization</a:t>
            </a:r>
          </a:p>
          <a:p>
            <a:pPr>
              <a:lnSpc>
                <a:spcPct val="150000"/>
              </a:lnSpc>
              <a:spcBef>
                <a:spcPts val="400"/>
              </a:spcBef>
              <a:spcAft>
                <a:spcPts val="0"/>
              </a:spcAft>
            </a:pPr>
            <a:r>
              <a:rPr lang="en-US" b="1" dirty="0">
                <a:cs typeface="Times New Roman" panose="02020603050405020304" pitchFamily="18" charset="0"/>
              </a:rPr>
              <a:t>Roles</a:t>
            </a:r>
            <a:r>
              <a:rPr lang="en-US" dirty="0">
                <a:cs typeface="Times New Roman" panose="02020603050405020304" pitchFamily="18" charset="0"/>
              </a:rPr>
              <a:t>: Supervisor (oversees), Co-Supervisors (support &amp; spot checks), Enumerators (conduct interviews)</a:t>
            </a:r>
          </a:p>
          <a:p>
            <a:pPr>
              <a:lnSpc>
                <a:spcPct val="150000"/>
              </a:lnSpc>
              <a:spcBef>
                <a:spcPts val="400"/>
              </a:spcBef>
              <a:spcAft>
                <a:spcPts val="0"/>
              </a:spcAft>
            </a:pPr>
            <a:r>
              <a:rPr lang="en-US" b="1" dirty="0">
                <a:cs typeface="Times New Roman" panose="02020603050405020304" pitchFamily="18" charset="0"/>
              </a:rPr>
              <a:t>Structure</a:t>
            </a:r>
            <a:r>
              <a:rPr lang="en-US" dirty="0">
                <a:cs typeface="Times New Roman" panose="02020603050405020304" pitchFamily="18" charset="0"/>
              </a:rPr>
              <a:t>: 12 enumerators split into six </a:t>
            </a:r>
            <a:r>
              <a:rPr lang="en-US" dirty="0" err="1">
                <a:cs typeface="Times New Roman" panose="02020603050405020304" pitchFamily="18" charset="0"/>
              </a:rPr>
              <a:t>subteams</a:t>
            </a:r>
            <a:r>
              <a:rPr lang="en-US" dirty="0">
                <a:cs typeface="Times New Roman" panose="02020603050405020304" pitchFamily="18" charset="0"/>
              </a:rPr>
              <a:t>, guided by a supervisor and co-supervisors</a:t>
            </a:r>
          </a:p>
          <a:p>
            <a:pPr>
              <a:lnSpc>
                <a:spcPct val="150000"/>
              </a:lnSpc>
              <a:spcBef>
                <a:spcPts val="400"/>
              </a:spcBef>
              <a:spcAft>
                <a:spcPts val="0"/>
              </a:spcAft>
            </a:pPr>
            <a:r>
              <a:rPr lang="en-US" b="1" dirty="0">
                <a:cs typeface="Times New Roman" panose="02020603050405020304" pitchFamily="18" charset="0"/>
              </a:rPr>
              <a:t>Pre-Field Meetings</a:t>
            </a:r>
            <a:r>
              <a:rPr lang="en-US" dirty="0">
                <a:cs typeface="Times New Roman" panose="02020603050405020304" pitchFamily="18" charset="0"/>
              </a:rPr>
              <a:t>: Assign roles, review objectives, and plan logistics</a:t>
            </a:r>
          </a:p>
          <a:p>
            <a:pPr marL="0" indent="0">
              <a:lnSpc>
                <a:spcPct val="150000"/>
              </a:lnSpc>
              <a:spcBef>
                <a:spcPts val="400"/>
              </a:spcBef>
              <a:spcAft>
                <a:spcPts val="0"/>
              </a:spcAft>
              <a:buNone/>
            </a:pPr>
            <a:r>
              <a:rPr lang="en-US" b="1" dirty="0">
                <a:solidFill>
                  <a:srgbClr val="00B0E9"/>
                </a:solidFill>
                <a:cs typeface="Times New Roman" panose="02020603050405020304" pitchFamily="18" charset="0"/>
              </a:rPr>
              <a:t>Contacts</a:t>
            </a:r>
          </a:p>
          <a:p>
            <a:pPr>
              <a:lnSpc>
                <a:spcPct val="150000"/>
              </a:lnSpc>
              <a:spcBef>
                <a:spcPts val="400"/>
              </a:spcBef>
              <a:spcAft>
                <a:spcPts val="0"/>
              </a:spcAft>
            </a:pPr>
            <a:r>
              <a:rPr lang="en-US" b="1" dirty="0">
                <a:cs typeface="Times New Roman" panose="02020603050405020304" pitchFamily="18" charset="0"/>
              </a:rPr>
              <a:t>Authorities</a:t>
            </a:r>
            <a:r>
              <a:rPr lang="en-US" dirty="0">
                <a:cs typeface="Times New Roman" panose="02020603050405020304" pitchFamily="18" charset="0"/>
              </a:rPr>
              <a:t>: Coordinate with BBS officials and local key informants for EA identification.</a:t>
            </a:r>
          </a:p>
          <a:p>
            <a:pPr>
              <a:lnSpc>
                <a:spcPct val="150000"/>
              </a:lnSpc>
              <a:spcBef>
                <a:spcPts val="400"/>
              </a:spcBef>
              <a:spcAft>
                <a:spcPts val="0"/>
              </a:spcAft>
            </a:pPr>
            <a:r>
              <a:rPr lang="en-US" b="1" dirty="0">
                <a:cs typeface="Times New Roman" panose="02020603050405020304" pitchFamily="18" charset="0"/>
              </a:rPr>
              <a:t>Community</a:t>
            </a:r>
            <a:r>
              <a:rPr lang="en-US" dirty="0">
                <a:cs typeface="Times New Roman" panose="02020603050405020304" pitchFamily="18" charset="0"/>
              </a:rPr>
              <a:t>: Engage local leaders for access and assistance</a:t>
            </a:r>
          </a:p>
          <a:p>
            <a:pPr marL="0" indent="0">
              <a:lnSpc>
                <a:spcPct val="150000"/>
              </a:lnSpc>
              <a:spcBef>
                <a:spcPts val="400"/>
              </a:spcBef>
              <a:spcAft>
                <a:spcPts val="0"/>
              </a:spcAft>
              <a:buNone/>
            </a:pPr>
            <a:r>
              <a:rPr lang="en-US" b="1" dirty="0">
                <a:solidFill>
                  <a:srgbClr val="00B0E9"/>
                </a:solidFill>
                <a:cs typeface="Times New Roman" panose="02020603050405020304" pitchFamily="18" charset="0"/>
              </a:rPr>
              <a:t>Supplies and documents</a:t>
            </a:r>
          </a:p>
          <a:p>
            <a:pPr>
              <a:lnSpc>
                <a:spcPct val="150000"/>
              </a:lnSpc>
              <a:spcBef>
                <a:spcPts val="400"/>
              </a:spcBef>
              <a:spcAft>
                <a:spcPts val="0"/>
              </a:spcAft>
            </a:pPr>
            <a:r>
              <a:rPr lang="en-US" b="1" dirty="0">
                <a:cs typeface="Times New Roman" panose="02020603050405020304" pitchFamily="18" charset="0"/>
              </a:rPr>
              <a:t>Equipment</a:t>
            </a:r>
            <a:r>
              <a:rPr lang="en-US" dirty="0">
                <a:cs typeface="Times New Roman" panose="02020603050405020304" pitchFamily="18" charset="0"/>
              </a:rPr>
              <a:t>: Tablets pre-loaded with CAPI tools, digital &amp; printed EA maps</a:t>
            </a:r>
          </a:p>
          <a:p>
            <a:pPr>
              <a:lnSpc>
                <a:spcPct val="150000"/>
              </a:lnSpc>
              <a:spcBef>
                <a:spcPts val="400"/>
              </a:spcBef>
              <a:spcAft>
                <a:spcPts val="0"/>
              </a:spcAft>
            </a:pPr>
            <a:r>
              <a:rPr lang="en-US" b="1" dirty="0">
                <a:cs typeface="Times New Roman" panose="02020603050405020304" pitchFamily="18" charset="0"/>
              </a:rPr>
              <a:t>Documents</a:t>
            </a:r>
            <a:r>
              <a:rPr lang="en-US" dirty="0">
                <a:cs typeface="Times New Roman" panose="02020603050405020304" pitchFamily="18" charset="0"/>
              </a:rPr>
              <a:t>: Consent forms, household lists, and survey manuals</a:t>
            </a:r>
          </a:p>
          <a:p>
            <a:endParaRPr lang="en-US" dirty="0"/>
          </a:p>
        </p:txBody>
      </p:sp>
      <p:sp>
        <p:nvSpPr>
          <p:cNvPr id="3" name="Title 2">
            <a:extLst>
              <a:ext uri="{FF2B5EF4-FFF2-40B4-BE49-F238E27FC236}">
                <a16:creationId xmlns:a16="http://schemas.microsoft.com/office/drawing/2014/main" id="{8DA009BF-5AC1-9182-318C-2E7632D352EC}"/>
              </a:ext>
            </a:extLst>
          </p:cNvPr>
          <p:cNvSpPr>
            <a:spLocks noGrp="1"/>
          </p:cNvSpPr>
          <p:nvPr>
            <p:ph type="title"/>
          </p:nvPr>
        </p:nvSpPr>
        <p:spPr/>
        <p:txBody>
          <a:bodyPr>
            <a:noAutofit/>
          </a:bodyPr>
          <a:lstStyle/>
          <a:p>
            <a:r>
              <a:rPr lang="en-US" b="1" dirty="0">
                <a:solidFill>
                  <a:srgbClr val="13628F"/>
                </a:solidFill>
              </a:rPr>
              <a:t>Preparing for fieldwork (team organization, contacts, supplies and documents)</a:t>
            </a:r>
            <a:br>
              <a:rPr lang="en-US" b="1" dirty="0">
                <a:solidFill>
                  <a:srgbClr val="13628F"/>
                </a:solidFill>
              </a:rPr>
            </a:br>
            <a:endParaRPr lang="en-US" dirty="0">
              <a:solidFill>
                <a:srgbClr val="13628F"/>
              </a:solidFill>
            </a:endParaRPr>
          </a:p>
        </p:txBody>
      </p:sp>
      <p:sp>
        <p:nvSpPr>
          <p:cNvPr id="4" name="Slide Number Placeholder 3">
            <a:extLst>
              <a:ext uri="{FF2B5EF4-FFF2-40B4-BE49-F238E27FC236}">
                <a16:creationId xmlns:a16="http://schemas.microsoft.com/office/drawing/2014/main" id="{F254B011-3C3C-45BE-B041-989F897D4200}"/>
              </a:ext>
            </a:extLst>
          </p:cNvPr>
          <p:cNvSpPr>
            <a:spLocks noGrp="1"/>
          </p:cNvSpPr>
          <p:nvPr>
            <p:ph type="sldNum" sz="quarter" idx="12"/>
          </p:nvPr>
        </p:nvSpPr>
        <p:spPr/>
        <p:txBody>
          <a:bodyPr/>
          <a:lstStyle/>
          <a:p>
            <a:fld id="{101AD1EF-8919-4AD8-81B1-F9EB0586B58D}" type="slidenum">
              <a:rPr lang="en-US" smtClean="0"/>
              <a:t>21</a:t>
            </a:fld>
            <a:endParaRPr lang="en-US"/>
          </a:p>
        </p:txBody>
      </p:sp>
      <p:pic>
        <p:nvPicPr>
          <p:cNvPr id="9" name="Content Placeholder 14" descr="A black and green logo&#10;&#10;AI-generated content may be incorrect.">
            <a:extLst>
              <a:ext uri="{FF2B5EF4-FFF2-40B4-BE49-F238E27FC236}">
                <a16:creationId xmlns:a16="http://schemas.microsoft.com/office/drawing/2014/main" id="{42710BB5-BB7F-D2C9-4510-D1060FE832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0" name="Picture 9" descr="A close up of a logo&#10;&#10;AI-generated content may be incorrect.">
            <a:extLst>
              <a:ext uri="{FF2B5EF4-FFF2-40B4-BE49-F238E27FC236}">
                <a16:creationId xmlns:a16="http://schemas.microsoft.com/office/drawing/2014/main" id="{0F81390E-10B7-436C-BA09-B04358FD0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3206734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1A4155-0FBF-2EE7-BCC0-8BE6FB80BEC9}"/>
              </a:ext>
            </a:extLst>
          </p:cNvPr>
          <p:cNvSpPr>
            <a:spLocks noGrp="1"/>
          </p:cNvSpPr>
          <p:nvPr>
            <p:ph type="title"/>
          </p:nvPr>
        </p:nvSpPr>
        <p:spPr/>
        <p:txBody>
          <a:bodyPr>
            <a:normAutofit/>
          </a:bodyPr>
          <a:lstStyle/>
          <a:p>
            <a:r>
              <a:rPr lang="en-US" b="1" dirty="0">
                <a:solidFill>
                  <a:srgbClr val="13628F"/>
                </a:solidFill>
              </a:rPr>
              <a:t>Sample support letter</a:t>
            </a:r>
            <a:endParaRPr lang="en-US" dirty="0">
              <a:solidFill>
                <a:srgbClr val="13628F"/>
              </a:solidFill>
            </a:endParaRPr>
          </a:p>
        </p:txBody>
      </p:sp>
      <p:sp>
        <p:nvSpPr>
          <p:cNvPr id="4" name="Slide Number Placeholder 3">
            <a:extLst>
              <a:ext uri="{FF2B5EF4-FFF2-40B4-BE49-F238E27FC236}">
                <a16:creationId xmlns:a16="http://schemas.microsoft.com/office/drawing/2014/main" id="{53264977-BD09-4623-9417-377B85853AE9}"/>
              </a:ext>
            </a:extLst>
          </p:cNvPr>
          <p:cNvSpPr>
            <a:spLocks noGrp="1"/>
          </p:cNvSpPr>
          <p:nvPr>
            <p:ph type="sldNum" sz="quarter" idx="12"/>
          </p:nvPr>
        </p:nvSpPr>
        <p:spPr/>
        <p:txBody>
          <a:bodyPr/>
          <a:lstStyle/>
          <a:p>
            <a:fld id="{101AD1EF-8919-4AD8-81B1-F9EB0586B58D}" type="slidenum">
              <a:rPr lang="en-US" smtClean="0"/>
              <a:t>22</a:t>
            </a:fld>
            <a:endParaRPr lang="en-US"/>
          </a:p>
        </p:txBody>
      </p:sp>
      <p:pic>
        <p:nvPicPr>
          <p:cNvPr id="5" name="Picture 4">
            <a:extLst>
              <a:ext uri="{FF2B5EF4-FFF2-40B4-BE49-F238E27FC236}">
                <a16:creationId xmlns:a16="http://schemas.microsoft.com/office/drawing/2014/main" id="{2AA4C194-41E3-F73F-BA7D-D54F11553BB6}"/>
              </a:ext>
            </a:extLst>
          </p:cNvPr>
          <p:cNvPicPr>
            <a:picLocks noChangeAspect="1"/>
          </p:cNvPicPr>
          <p:nvPr/>
        </p:nvPicPr>
        <p:blipFill>
          <a:blip r:embed="rId2"/>
          <a:stretch>
            <a:fillRect/>
          </a:stretch>
        </p:blipFill>
        <p:spPr>
          <a:xfrm>
            <a:off x="5652581" y="365125"/>
            <a:ext cx="4783974" cy="5754634"/>
          </a:xfrm>
          <a:prstGeom prst="rect">
            <a:avLst/>
          </a:prstGeom>
        </p:spPr>
      </p:pic>
      <p:pic>
        <p:nvPicPr>
          <p:cNvPr id="10" name="Content Placeholder 14" descr="A black and green logo&#10;&#10;AI-generated content may be incorrect.">
            <a:extLst>
              <a:ext uri="{FF2B5EF4-FFF2-40B4-BE49-F238E27FC236}">
                <a16:creationId xmlns:a16="http://schemas.microsoft.com/office/drawing/2014/main" id="{0EFCD13B-1B09-889A-FD37-897E4DAF6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1" name="Picture 10" descr="A close up of a logo&#10;&#10;AI-generated content may be incorrect.">
            <a:extLst>
              <a:ext uri="{FF2B5EF4-FFF2-40B4-BE49-F238E27FC236}">
                <a16:creationId xmlns:a16="http://schemas.microsoft.com/office/drawing/2014/main" id="{52191A29-0AE9-57B1-979A-24B9DF3CC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1886123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C4D5D8-584F-550D-EAA3-B2DFF0596E0F}"/>
              </a:ext>
            </a:extLst>
          </p:cNvPr>
          <p:cNvSpPr>
            <a:spLocks noGrp="1"/>
          </p:cNvSpPr>
          <p:nvPr>
            <p:ph type="sldNum" sz="quarter" idx="12"/>
          </p:nvPr>
        </p:nvSpPr>
        <p:spPr/>
        <p:txBody>
          <a:bodyPr/>
          <a:lstStyle/>
          <a:p>
            <a:fld id="{101AD1EF-8919-4AD8-81B1-F9EB0586B58D}" type="slidenum">
              <a:rPr lang="en-US" smtClean="0"/>
              <a:t>23</a:t>
            </a:fld>
            <a:endParaRPr lang="en-US"/>
          </a:p>
        </p:txBody>
      </p:sp>
      <p:sp>
        <p:nvSpPr>
          <p:cNvPr id="5" name="Rectangle 4">
            <a:extLst>
              <a:ext uri="{FF2B5EF4-FFF2-40B4-BE49-F238E27FC236}">
                <a16:creationId xmlns:a16="http://schemas.microsoft.com/office/drawing/2014/main" id="{CC18C5BB-BD5B-7869-0BC3-02CECF48BD5D}"/>
              </a:ext>
            </a:extLst>
          </p:cNvPr>
          <p:cNvSpPr/>
          <p:nvPr/>
        </p:nvSpPr>
        <p:spPr>
          <a:xfrm>
            <a:off x="1129145" y="2844225"/>
            <a:ext cx="9933709" cy="646331"/>
          </a:xfrm>
          <a:prstGeom prst="rect">
            <a:avLst/>
          </a:prstGeom>
        </p:spPr>
        <p:txBody>
          <a:bodyPr wrap="square">
            <a:spAutoFit/>
          </a:bodyPr>
          <a:lstStyle/>
          <a:p>
            <a:pPr algn="ctr"/>
            <a:r>
              <a:rPr lang="en-US" sz="3600" b="1" dirty="0">
                <a:solidFill>
                  <a:srgbClr val="13628F"/>
                </a:solidFill>
                <a:latin typeface="Arial" panose="020B0604020202020204" pitchFamily="34" charset="0"/>
                <a:cs typeface="Arial" panose="020B0604020202020204" pitchFamily="34" charset="0"/>
              </a:rPr>
              <a:t>EA Segmentation Procedures</a:t>
            </a:r>
            <a:endParaRPr lang="en-US" sz="3600" dirty="0">
              <a:solidFill>
                <a:srgbClr val="13628F"/>
              </a:solidFill>
              <a:latin typeface="Arial" panose="020B0604020202020204" pitchFamily="34" charset="0"/>
              <a:cs typeface="Arial" panose="020B0604020202020204" pitchFamily="34" charset="0"/>
            </a:endParaRPr>
          </a:p>
        </p:txBody>
      </p:sp>
      <p:pic>
        <p:nvPicPr>
          <p:cNvPr id="10" name="Content Placeholder 14" descr="A black and green logo&#10;&#10;AI-generated content may be incorrect.">
            <a:extLst>
              <a:ext uri="{FF2B5EF4-FFF2-40B4-BE49-F238E27FC236}">
                <a16:creationId xmlns:a16="http://schemas.microsoft.com/office/drawing/2014/main" id="{0F17C8B1-FDA3-8FBD-7D82-328D527F8F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1" name="Picture 10" descr="A close up of a logo&#10;&#10;AI-generated content may be incorrect.">
            <a:extLst>
              <a:ext uri="{FF2B5EF4-FFF2-40B4-BE49-F238E27FC236}">
                <a16:creationId xmlns:a16="http://schemas.microsoft.com/office/drawing/2014/main" id="{21D00718-7671-2E5C-FA5A-BEAC2F9D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203526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65243A-854E-F71E-EB8E-79BAE0E100CF}"/>
              </a:ext>
            </a:extLst>
          </p:cNvPr>
          <p:cNvSpPr>
            <a:spLocks noGrp="1"/>
          </p:cNvSpPr>
          <p:nvPr>
            <p:ph idx="1"/>
          </p:nvPr>
        </p:nvSpPr>
        <p:spPr>
          <a:xfrm>
            <a:off x="609600" y="1773075"/>
            <a:ext cx="10960100" cy="4351338"/>
          </a:xfrm>
        </p:spPr>
        <p:txBody>
          <a:bodyPr>
            <a:normAutofit fontScale="92500" lnSpcReduction="10000"/>
          </a:bodyPr>
          <a:lstStyle/>
          <a:p>
            <a:pPr eaLnBrk="0" fontAlgn="base" hangingPunct="0">
              <a:lnSpc>
                <a:spcPct val="150000"/>
              </a:lnSpc>
              <a:spcBef>
                <a:spcPct val="0"/>
              </a:spcBef>
              <a:spcAft>
                <a:spcPct val="0"/>
              </a:spcAft>
            </a:pPr>
            <a:r>
              <a:rPr lang="en-US" altLang="en-US" sz="1500" b="1" dirty="0">
                <a:solidFill>
                  <a:srgbClr val="00B0E9"/>
                </a:solidFill>
                <a:latin typeface="Arial"/>
                <a:cs typeface="Arial"/>
              </a:rPr>
              <a:t>GENERAL PRINCIPLES</a:t>
            </a:r>
          </a:p>
          <a:p>
            <a:pPr marL="742950" lvl="1" indent="-285750" eaLnBrk="0" fontAlgn="base" hangingPunct="0">
              <a:lnSpc>
                <a:spcPct val="150000"/>
              </a:lnSpc>
              <a:spcBef>
                <a:spcPct val="0"/>
              </a:spcBef>
              <a:spcAft>
                <a:spcPct val="0"/>
              </a:spcAft>
              <a:buFont typeface="Wingdings" panose="05000000000000000000" pitchFamily="2" charset="2"/>
              <a:buChar char="Ø"/>
            </a:pPr>
            <a:r>
              <a:rPr lang="en-US" altLang="en-US" sz="1500" dirty="0">
                <a:latin typeface="Arial"/>
                <a:cs typeface="Arial"/>
              </a:rPr>
              <a:t>If an EA has more than 300 households, segment the EA.</a:t>
            </a:r>
            <a:endParaRPr lang="en-US" sz="1500" dirty="0">
              <a:latin typeface="Arial"/>
              <a:cs typeface="Arial"/>
            </a:endParaRPr>
          </a:p>
          <a:p>
            <a:pPr marL="742950" lvl="1" indent="-285750">
              <a:lnSpc>
                <a:spcPct val="150000"/>
              </a:lnSpc>
              <a:spcBef>
                <a:spcPct val="0"/>
              </a:spcBef>
              <a:spcAft>
                <a:spcPct val="0"/>
              </a:spcAft>
              <a:buFont typeface="Wingdings" panose="05000000000000000000" pitchFamily="2" charset="2"/>
              <a:buChar char="Ø"/>
            </a:pPr>
            <a:r>
              <a:rPr lang="en-US" sz="1500" b="1" dirty="0">
                <a:latin typeface="Arial"/>
                <a:cs typeface="Arial"/>
              </a:rPr>
              <a:t>Create segments of equal size: </a:t>
            </a:r>
            <a:r>
              <a:rPr lang="en-US" altLang="en-US" sz="1500" dirty="0">
                <a:latin typeface="Arial"/>
                <a:cs typeface="Arial"/>
              </a:rPr>
              <a:t>Segments should consist of approximately 100–200 households of equal size.</a:t>
            </a:r>
            <a:endParaRPr lang="en-US" dirty="0"/>
          </a:p>
          <a:p>
            <a:pPr marL="742950" lvl="1" indent="-285750" eaLnBrk="0" fontAlgn="base" hangingPunct="0">
              <a:lnSpc>
                <a:spcPct val="150000"/>
              </a:lnSpc>
              <a:spcBef>
                <a:spcPct val="0"/>
              </a:spcBef>
              <a:spcAft>
                <a:spcPct val="0"/>
              </a:spcAft>
              <a:buFont typeface="Wingdings" panose="05000000000000000000" pitchFamily="2" charset="2"/>
              <a:buChar char="Ø"/>
            </a:pPr>
            <a:r>
              <a:rPr lang="en-US" altLang="en-US" sz="1500" dirty="0">
                <a:latin typeface="Arial"/>
                <a:cs typeface="Arial"/>
              </a:rPr>
              <a:t>Segment boundaries should be identifiable; this is more important than having segments of equal size.</a:t>
            </a:r>
          </a:p>
          <a:p>
            <a:pPr marL="742950" lvl="1" indent="-285750">
              <a:lnSpc>
                <a:spcPct val="150000"/>
              </a:lnSpc>
              <a:spcBef>
                <a:spcPct val="0"/>
              </a:spcBef>
              <a:spcAft>
                <a:spcPct val="0"/>
              </a:spcAft>
              <a:buFont typeface="Wingdings" panose="05000000000000000000" pitchFamily="2" charset="2"/>
              <a:buChar char="Ø"/>
            </a:pPr>
            <a:r>
              <a:rPr lang="en-US" altLang="en-US" sz="1500" b="1" dirty="0">
                <a:latin typeface="Arial"/>
                <a:cs typeface="Arial"/>
              </a:rPr>
              <a:t>Limit the number of segments: </a:t>
            </a:r>
            <a:r>
              <a:rPr lang="en-US" altLang="en-US" sz="1500" dirty="0">
                <a:latin typeface="Arial"/>
                <a:cs typeface="Arial"/>
              </a:rPr>
              <a:t>Avoid dividing an EA into more than three segments, unless necessary.</a:t>
            </a:r>
          </a:p>
          <a:p>
            <a:pPr marL="0" indent="0" eaLnBrk="0" fontAlgn="base" hangingPunct="0">
              <a:lnSpc>
                <a:spcPct val="150000"/>
              </a:lnSpc>
              <a:spcBef>
                <a:spcPct val="0"/>
              </a:spcBef>
              <a:spcAft>
                <a:spcPct val="0"/>
              </a:spcAft>
              <a:buNone/>
            </a:pPr>
            <a:r>
              <a:rPr lang="en-US" altLang="en-US" sz="1500" b="1" dirty="0">
                <a:latin typeface="Arial"/>
                <a:cs typeface="Arial"/>
              </a:rPr>
              <a:t>          Use of Kobo Toolbox app for segmentation:</a:t>
            </a:r>
            <a:endParaRPr lang="en-US" altLang="en-US" sz="1500" dirty="0">
              <a:latin typeface="Arial"/>
              <a:cs typeface="Arial"/>
            </a:endParaRPr>
          </a:p>
          <a:p>
            <a:pPr marL="742950" lvl="1" indent="-285750" eaLnBrk="0" fontAlgn="base" hangingPunct="0">
              <a:lnSpc>
                <a:spcPct val="150000"/>
              </a:lnSpc>
              <a:spcBef>
                <a:spcPct val="0"/>
              </a:spcBef>
              <a:spcAft>
                <a:spcPct val="0"/>
              </a:spcAft>
              <a:buFont typeface="Wingdings" panose="05000000000000000000" pitchFamily="2" charset="2"/>
              <a:buChar char="Ø"/>
            </a:pPr>
            <a:r>
              <a:rPr lang="en-US" altLang="en-US" sz="1500" dirty="0">
                <a:latin typeface="Arial"/>
                <a:cs typeface="Arial"/>
              </a:rPr>
              <a:t>The Kobo Toolbox app will load the </a:t>
            </a:r>
            <a:r>
              <a:rPr lang="en-US" altLang="en-US" sz="1500" i="1" dirty="0">
                <a:latin typeface="Arial"/>
                <a:cs typeface="Arial"/>
              </a:rPr>
              <a:t>Enumeration Area Segmentation Form. </a:t>
            </a:r>
            <a:r>
              <a:rPr lang="en-US" altLang="en-US" sz="1500" dirty="0">
                <a:latin typeface="Arial"/>
                <a:cs typeface="Arial"/>
              </a:rPr>
              <a:t>This form must be completed by the supervisor.</a:t>
            </a:r>
          </a:p>
          <a:p>
            <a:pPr marL="742950" lvl="1" indent="-285750" eaLnBrk="0" fontAlgn="base" hangingPunct="0">
              <a:lnSpc>
                <a:spcPct val="150000"/>
              </a:lnSpc>
              <a:spcBef>
                <a:spcPct val="0"/>
              </a:spcBef>
              <a:spcAft>
                <a:spcPct val="0"/>
              </a:spcAft>
              <a:buFont typeface="Wingdings" panose="05000000000000000000" pitchFamily="2" charset="2"/>
              <a:buChar char="Ø"/>
            </a:pPr>
            <a:r>
              <a:rPr lang="en-US" altLang="en-US" sz="1500" dirty="0"/>
              <a:t>CAPI will automatically generate </a:t>
            </a:r>
            <a:r>
              <a:rPr lang="en-US" altLang="en-US" sz="1500" i="1" dirty="0"/>
              <a:t>Cumulative Information</a:t>
            </a:r>
            <a:r>
              <a:rPr lang="en-US" altLang="en-US" sz="1500" dirty="0"/>
              <a:t>, </a:t>
            </a:r>
            <a:r>
              <a:rPr lang="en-US" altLang="en-US" sz="1500" i="1" dirty="0"/>
              <a:t>Random Number</a:t>
            </a:r>
            <a:r>
              <a:rPr lang="en-US" altLang="en-US" sz="1500" dirty="0"/>
              <a:t>, and </a:t>
            </a:r>
            <a:r>
              <a:rPr lang="en-US" altLang="en-US" sz="1500" i="1" dirty="0"/>
              <a:t>Display Segment</a:t>
            </a:r>
            <a:r>
              <a:rPr lang="en-US" altLang="en-US" sz="1500" dirty="0"/>
              <a:t>.</a:t>
            </a:r>
          </a:p>
          <a:p>
            <a:pPr eaLnBrk="0" fontAlgn="base" hangingPunct="0">
              <a:lnSpc>
                <a:spcPct val="150000"/>
              </a:lnSpc>
              <a:spcBef>
                <a:spcPct val="0"/>
              </a:spcBef>
              <a:spcAft>
                <a:spcPct val="0"/>
              </a:spcAft>
            </a:pPr>
            <a:r>
              <a:rPr lang="en-US" altLang="en-US" sz="1500" b="1" dirty="0">
                <a:solidFill>
                  <a:srgbClr val="00B0E9"/>
                </a:solidFill>
                <a:latin typeface="Arial"/>
                <a:cs typeface="Arial"/>
              </a:rPr>
              <a:t>SEGMENTATION PROCEDURES</a:t>
            </a:r>
            <a:endParaRPr lang="en-US" altLang="en-US" sz="1500" b="1" dirty="0">
              <a:solidFill>
                <a:srgbClr val="00B0E9"/>
              </a:solidFill>
              <a:cs typeface="Arial"/>
            </a:endParaRPr>
          </a:p>
          <a:p>
            <a:pPr marL="800100" lvl="1" indent="-342900" eaLnBrk="0" fontAlgn="base" hangingPunct="0">
              <a:lnSpc>
                <a:spcPct val="150000"/>
              </a:lnSpc>
              <a:spcBef>
                <a:spcPct val="0"/>
              </a:spcBef>
              <a:spcAft>
                <a:spcPct val="0"/>
              </a:spcAft>
              <a:buFont typeface="+mj-lt"/>
              <a:buAutoNum type="arabicPeriod"/>
            </a:pPr>
            <a:r>
              <a:rPr lang="en-US" altLang="en-US" sz="1500" b="1" dirty="0"/>
              <a:t>Use clear boundaries:</a:t>
            </a:r>
            <a:endParaRPr lang="en-US" altLang="en-US" sz="1500" dirty="0"/>
          </a:p>
          <a:p>
            <a:pPr marL="1200150" lvl="2" indent="-285750" eaLnBrk="0" fontAlgn="base" hangingPunct="0">
              <a:lnSpc>
                <a:spcPct val="150000"/>
              </a:lnSpc>
              <a:spcBef>
                <a:spcPct val="0"/>
              </a:spcBef>
              <a:spcAft>
                <a:spcPct val="0"/>
              </a:spcAft>
              <a:buFont typeface="Wingdings" panose="05000000000000000000" pitchFamily="2" charset="2"/>
              <a:buChar char="ü"/>
            </a:pPr>
            <a:r>
              <a:rPr lang="en-US" altLang="en-US" sz="1500" dirty="0">
                <a:latin typeface="Arial"/>
                <a:cs typeface="Arial"/>
              </a:rPr>
              <a:t>Use boundaries such as roads or rivers to divide the EA into equal-sized segments.</a:t>
            </a:r>
          </a:p>
          <a:p>
            <a:pPr marL="800100" lvl="1" indent="-342900" eaLnBrk="0" fontAlgn="base" hangingPunct="0">
              <a:lnSpc>
                <a:spcPct val="150000"/>
              </a:lnSpc>
              <a:spcBef>
                <a:spcPct val="0"/>
              </a:spcBef>
              <a:spcAft>
                <a:spcPct val="0"/>
              </a:spcAft>
              <a:buFont typeface="+mj-lt"/>
              <a:buAutoNum type="arabicPeriod"/>
            </a:pPr>
            <a:r>
              <a:rPr lang="en-US" altLang="en-US" sz="1500" b="1" dirty="0"/>
              <a:t>Mark boundaries on maps:</a:t>
            </a:r>
            <a:endParaRPr lang="en-US" altLang="en-US" sz="1500" dirty="0"/>
          </a:p>
          <a:p>
            <a:pPr marL="1200150" lvl="2" indent="-285750" eaLnBrk="0" fontAlgn="base" hangingPunct="0">
              <a:lnSpc>
                <a:spcPct val="150000"/>
              </a:lnSpc>
              <a:spcBef>
                <a:spcPct val="0"/>
              </a:spcBef>
              <a:spcAft>
                <a:spcPct val="0"/>
              </a:spcAft>
              <a:buFont typeface="Wingdings" panose="05000000000000000000" pitchFamily="2" charset="2"/>
              <a:buChar char="ü"/>
            </a:pPr>
            <a:r>
              <a:rPr lang="en-US" altLang="en-US" sz="1500" dirty="0"/>
              <a:t>Mark the new segment boundaries on both printed and digital maps.</a:t>
            </a:r>
          </a:p>
          <a:p>
            <a:pPr marL="1200150" lvl="2" indent="-285750" eaLnBrk="0" fontAlgn="base" hangingPunct="0">
              <a:lnSpc>
                <a:spcPct val="150000"/>
              </a:lnSpc>
              <a:spcBef>
                <a:spcPct val="0"/>
              </a:spcBef>
              <a:spcAft>
                <a:spcPct val="0"/>
              </a:spcAft>
              <a:buFont typeface="Wingdings" panose="05000000000000000000" pitchFamily="2" charset="2"/>
              <a:buChar char="ü"/>
            </a:pPr>
            <a:r>
              <a:rPr lang="en-US" altLang="en-US" sz="1500" dirty="0"/>
              <a:t>Use six GPS coordinates to mark the boundaries on the digital map.</a:t>
            </a:r>
          </a:p>
          <a:p>
            <a:endParaRPr lang="en-US" dirty="0"/>
          </a:p>
          <a:p>
            <a:endParaRPr lang="en-US" dirty="0"/>
          </a:p>
        </p:txBody>
      </p:sp>
      <p:sp>
        <p:nvSpPr>
          <p:cNvPr id="3" name="Title 2">
            <a:extLst>
              <a:ext uri="{FF2B5EF4-FFF2-40B4-BE49-F238E27FC236}">
                <a16:creationId xmlns:a16="http://schemas.microsoft.com/office/drawing/2014/main" id="{CBF53C3E-6281-6ABF-3F8D-78C5F44A1BAD}"/>
              </a:ext>
            </a:extLst>
          </p:cNvPr>
          <p:cNvSpPr>
            <a:spLocks noGrp="1"/>
          </p:cNvSpPr>
          <p:nvPr>
            <p:ph type="title"/>
          </p:nvPr>
        </p:nvSpPr>
        <p:spPr/>
        <p:txBody>
          <a:bodyPr/>
          <a:lstStyle/>
          <a:p>
            <a:r>
              <a:rPr lang="en-US" b="1" dirty="0">
                <a:solidFill>
                  <a:srgbClr val="13628F"/>
                </a:solidFill>
                <a:cs typeface="Siyam Rupali" panose="02000500000000020004" pitchFamily="2" charset="0"/>
              </a:rPr>
              <a:t>Segmentation for large Enumeration Areas (EAs)</a:t>
            </a:r>
            <a:endParaRPr lang="en-US" dirty="0">
              <a:solidFill>
                <a:srgbClr val="13628F"/>
              </a:solidFill>
            </a:endParaRPr>
          </a:p>
        </p:txBody>
      </p:sp>
      <p:sp>
        <p:nvSpPr>
          <p:cNvPr id="4" name="Slide Number Placeholder 3">
            <a:extLst>
              <a:ext uri="{FF2B5EF4-FFF2-40B4-BE49-F238E27FC236}">
                <a16:creationId xmlns:a16="http://schemas.microsoft.com/office/drawing/2014/main" id="{02E4BAA7-8D00-DDA3-AC73-CD925A8B1AF5}"/>
              </a:ext>
            </a:extLst>
          </p:cNvPr>
          <p:cNvSpPr>
            <a:spLocks noGrp="1"/>
          </p:cNvSpPr>
          <p:nvPr>
            <p:ph type="sldNum" sz="quarter" idx="12"/>
          </p:nvPr>
        </p:nvSpPr>
        <p:spPr/>
        <p:txBody>
          <a:bodyPr/>
          <a:lstStyle/>
          <a:p>
            <a:fld id="{101AD1EF-8919-4AD8-81B1-F9EB0586B58D}" type="slidenum">
              <a:rPr lang="en-US" smtClean="0"/>
              <a:t>24</a:t>
            </a:fld>
            <a:endParaRPr lang="en-US"/>
          </a:p>
        </p:txBody>
      </p:sp>
      <p:pic>
        <p:nvPicPr>
          <p:cNvPr id="9" name="Content Placeholder 14" descr="A black and green logo&#10;&#10;AI-generated content may be incorrect.">
            <a:extLst>
              <a:ext uri="{FF2B5EF4-FFF2-40B4-BE49-F238E27FC236}">
                <a16:creationId xmlns:a16="http://schemas.microsoft.com/office/drawing/2014/main" id="{2B5B523D-FA83-BFD7-377F-8F162A7DDC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0" name="Picture 9" descr="A close up of a logo&#10;&#10;AI-generated content may be incorrect.">
            <a:extLst>
              <a:ext uri="{FF2B5EF4-FFF2-40B4-BE49-F238E27FC236}">
                <a16:creationId xmlns:a16="http://schemas.microsoft.com/office/drawing/2014/main" id="{2FAA52FF-42B8-A04A-577D-38778FCD5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894047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F4E5BB-D4B3-B584-616A-FC6EDAC10520}"/>
              </a:ext>
            </a:extLst>
          </p:cNvPr>
          <p:cNvSpPr>
            <a:spLocks noGrp="1"/>
          </p:cNvSpPr>
          <p:nvPr>
            <p:ph idx="1"/>
          </p:nvPr>
        </p:nvSpPr>
        <p:spPr/>
        <p:txBody>
          <a:bodyPr>
            <a:normAutofit fontScale="92500" lnSpcReduction="10000"/>
          </a:bodyPr>
          <a:lstStyle/>
          <a:p>
            <a:pPr marL="342900" lvl="0" indent="-342900" eaLnBrk="0" fontAlgn="base" hangingPunct="0">
              <a:lnSpc>
                <a:spcPct val="150000"/>
              </a:lnSpc>
              <a:spcBef>
                <a:spcPct val="0"/>
              </a:spcBef>
              <a:spcAft>
                <a:spcPct val="0"/>
              </a:spcAft>
              <a:buFont typeface="+mj-lt"/>
              <a:buAutoNum type="arabicPeriod" startAt="3"/>
            </a:pPr>
            <a:r>
              <a:rPr lang="en-US" altLang="en-US" sz="1500" b="1" dirty="0"/>
              <a:t>Assign segment numbers:</a:t>
            </a:r>
            <a:endParaRPr lang="en-US" altLang="en-US" sz="1500" dirty="0"/>
          </a:p>
          <a:p>
            <a:pPr marL="742950" lvl="1" indent="-285750" eaLnBrk="0" fontAlgn="base" hangingPunct="0">
              <a:lnSpc>
                <a:spcPct val="150000"/>
              </a:lnSpc>
              <a:spcBef>
                <a:spcPct val="0"/>
              </a:spcBef>
              <a:spcAft>
                <a:spcPct val="0"/>
              </a:spcAft>
              <a:buFont typeface="Wingdings" panose="05000000000000000000" pitchFamily="2" charset="2"/>
              <a:buChar char="ü"/>
            </a:pPr>
            <a:r>
              <a:rPr lang="en-US" altLang="en-US" sz="1500" dirty="0"/>
              <a:t>Number the segments sequentially in a clockwise direction, starting from the northernmost point on the map.</a:t>
            </a:r>
          </a:p>
          <a:p>
            <a:pPr marL="742950" lvl="1" indent="-285750" eaLnBrk="0" fontAlgn="base" hangingPunct="0">
              <a:lnSpc>
                <a:spcPct val="150000"/>
              </a:lnSpc>
              <a:spcBef>
                <a:spcPct val="0"/>
              </a:spcBef>
              <a:spcAft>
                <a:spcPct val="0"/>
              </a:spcAft>
              <a:buFont typeface="Wingdings" panose="05000000000000000000" pitchFamily="2" charset="2"/>
              <a:buChar char="ü"/>
            </a:pPr>
            <a:r>
              <a:rPr lang="en-US" altLang="en-US" sz="1500" dirty="0"/>
              <a:t>Record the six waypoints of the selected segment’s boundary and input them into Kobo Toolbox.</a:t>
            </a:r>
          </a:p>
          <a:p>
            <a:pPr marL="342900" lvl="0" indent="-342900" eaLnBrk="0" fontAlgn="base" hangingPunct="0">
              <a:lnSpc>
                <a:spcPct val="150000"/>
              </a:lnSpc>
              <a:spcBef>
                <a:spcPct val="0"/>
              </a:spcBef>
              <a:spcAft>
                <a:spcPct val="0"/>
              </a:spcAft>
              <a:buFont typeface="+mj-lt"/>
              <a:buAutoNum type="arabicPeriod" startAt="4"/>
            </a:pPr>
            <a:r>
              <a:rPr lang="en-US" altLang="en-US" sz="1500" b="1" dirty="0"/>
              <a:t>Quick count:</a:t>
            </a:r>
            <a:endParaRPr lang="en-US" altLang="en-US" sz="1500" dirty="0"/>
          </a:p>
          <a:p>
            <a:pPr marL="742950" lvl="1" indent="-285750" eaLnBrk="0" fontAlgn="base" hangingPunct="0">
              <a:lnSpc>
                <a:spcPct val="150000"/>
              </a:lnSpc>
              <a:spcBef>
                <a:spcPct val="0"/>
              </a:spcBef>
              <a:spcAft>
                <a:spcPct val="0"/>
              </a:spcAft>
              <a:buFont typeface="Wingdings" panose="05000000000000000000" pitchFamily="2" charset="2"/>
              <a:buChar char="ü"/>
            </a:pPr>
            <a:r>
              <a:rPr lang="en-US" altLang="en-US" sz="1500" dirty="0"/>
              <a:t>Count the households in each segment and fill out the </a:t>
            </a:r>
            <a:r>
              <a:rPr lang="en-US" altLang="en-US" sz="1500" i="1" dirty="0"/>
              <a:t>Enumeration Segmentation Form</a:t>
            </a:r>
            <a:r>
              <a:rPr lang="en-US" altLang="en-US" sz="1500" dirty="0"/>
              <a:t>.</a:t>
            </a:r>
          </a:p>
          <a:p>
            <a:pPr marL="742950" lvl="1" indent="-285750" eaLnBrk="0" fontAlgn="base" hangingPunct="0">
              <a:lnSpc>
                <a:spcPct val="150000"/>
              </a:lnSpc>
              <a:spcBef>
                <a:spcPct val="0"/>
              </a:spcBef>
              <a:spcAft>
                <a:spcPct val="0"/>
              </a:spcAft>
              <a:buFont typeface="Wingdings" panose="05000000000000000000" pitchFamily="2" charset="2"/>
              <a:buChar char="ü"/>
            </a:pPr>
            <a:r>
              <a:rPr lang="en-US" altLang="en-US" sz="1500" dirty="0"/>
              <a:t>If a segment has more than 300 households, inform the Data Management Officer.</a:t>
            </a:r>
          </a:p>
          <a:p>
            <a:pPr marL="342900" lvl="0" indent="-342900" eaLnBrk="0" fontAlgn="base" hangingPunct="0">
              <a:lnSpc>
                <a:spcPct val="150000"/>
              </a:lnSpc>
              <a:spcBef>
                <a:spcPct val="0"/>
              </a:spcBef>
              <a:spcAft>
                <a:spcPct val="0"/>
              </a:spcAft>
              <a:buFont typeface="+mj-lt"/>
              <a:buAutoNum type="arabicPeriod" startAt="5"/>
            </a:pPr>
            <a:r>
              <a:rPr lang="en-US" altLang="en-US" sz="1500" b="1" dirty="0"/>
              <a:t>CAPI calculation:</a:t>
            </a:r>
            <a:endParaRPr lang="en-US" altLang="en-US" sz="1500" dirty="0"/>
          </a:p>
          <a:p>
            <a:pPr marL="742950" lvl="1" indent="-285750" eaLnBrk="0" fontAlgn="base" hangingPunct="0">
              <a:lnSpc>
                <a:spcPct val="150000"/>
              </a:lnSpc>
              <a:spcBef>
                <a:spcPct val="0"/>
              </a:spcBef>
              <a:spcAft>
                <a:spcPct val="0"/>
              </a:spcAft>
              <a:buFont typeface="Wingdings" panose="05000000000000000000" pitchFamily="2" charset="2"/>
              <a:buChar char="ü"/>
            </a:pPr>
            <a:r>
              <a:rPr lang="en-US" altLang="en-US" sz="1500" dirty="0"/>
              <a:t>CAPI will calculate the percentage of households and the cumulative percentage.</a:t>
            </a:r>
          </a:p>
          <a:p>
            <a:pPr marL="342900" lvl="0" indent="-342900" eaLnBrk="0" fontAlgn="base" hangingPunct="0">
              <a:lnSpc>
                <a:spcPct val="150000"/>
              </a:lnSpc>
              <a:spcBef>
                <a:spcPct val="0"/>
              </a:spcBef>
              <a:spcAft>
                <a:spcPct val="0"/>
              </a:spcAft>
              <a:buFont typeface="+mj-lt"/>
              <a:buAutoNum type="arabicPeriod" startAt="6"/>
            </a:pPr>
            <a:r>
              <a:rPr lang="en-US" altLang="en-US" sz="1500" b="1" dirty="0"/>
              <a:t>Random segment selection:</a:t>
            </a:r>
            <a:endParaRPr lang="en-US" altLang="en-US" sz="1500" dirty="0"/>
          </a:p>
          <a:p>
            <a:pPr marL="742950" lvl="1" indent="-285750" eaLnBrk="0" fontAlgn="base" hangingPunct="0">
              <a:lnSpc>
                <a:spcPct val="150000"/>
              </a:lnSpc>
              <a:spcBef>
                <a:spcPct val="0"/>
              </a:spcBef>
              <a:spcAft>
                <a:spcPct val="0"/>
              </a:spcAft>
              <a:buFont typeface="Wingdings" panose="05000000000000000000" pitchFamily="2" charset="2"/>
              <a:buChar char="ü"/>
            </a:pPr>
            <a:r>
              <a:rPr lang="en-US" altLang="en-US" sz="1500" dirty="0"/>
              <a:t>CAPI will generate a random number, and the first segment will be selected where the cumulative percentage is greater than or equal to the random number.</a:t>
            </a:r>
          </a:p>
          <a:p>
            <a:pPr marL="342900" lvl="0" indent="-342900" eaLnBrk="0" fontAlgn="base" hangingPunct="0">
              <a:lnSpc>
                <a:spcPct val="150000"/>
              </a:lnSpc>
              <a:spcBef>
                <a:spcPct val="0"/>
              </a:spcBef>
              <a:spcAft>
                <a:spcPct val="0"/>
              </a:spcAft>
              <a:buFont typeface="+mj-lt"/>
              <a:buAutoNum type="arabicPeriod" startAt="7"/>
            </a:pPr>
            <a:r>
              <a:rPr lang="en-US" altLang="en-US" sz="1500" b="1" dirty="0"/>
              <a:t>Listing:</a:t>
            </a:r>
            <a:endParaRPr lang="en-US" altLang="en-US" sz="1500" dirty="0"/>
          </a:p>
          <a:p>
            <a:pPr marL="742950" lvl="1" indent="-285750" eaLnBrk="0" fontAlgn="base" hangingPunct="0">
              <a:lnSpc>
                <a:spcPct val="150000"/>
              </a:lnSpc>
              <a:spcBef>
                <a:spcPct val="0"/>
              </a:spcBef>
              <a:spcAft>
                <a:spcPct val="0"/>
              </a:spcAft>
              <a:buFont typeface="Wingdings" panose="05000000000000000000" pitchFamily="2" charset="2"/>
              <a:buChar char="ü"/>
            </a:pPr>
            <a:r>
              <a:rPr lang="en-US" altLang="en-US" sz="1500" dirty="0"/>
              <a:t>List all dwellings/structures and then the households within the selected segment.</a:t>
            </a:r>
          </a:p>
          <a:p>
            <a:pPr marL="742950" lvl="1" indent="-285750" eaLnBrk="0" fontAlgn="base" hangingPunct="0">
              <a:lnSpc>
                <a:spcPct val="150000"/>
              </a:lnSpc>
              <a:spcBef>
                <a:spcPct val="0"/>
              </a:spcBef>
              <a:spcAft>
                <a:spcPct val="0"/>
              </a:spcAft>
              <a:buFont typeface="Wingdings" panose="05000000000000000000" pitchFamily="2" charset="2"/>
              <a:buChar char="ü"/>
            </a:pPr>
            <a:r>
              <a:rPr lang="en-US" altLang="en-US" sz="1500" dirty="0"/>
              <a:t>The newly selected segment will serve as the EA for the survey.</a:t>
            </a:r>
          </a:p>
          <a:p>
            <a:endParaRPr lang="en-US" dirty="0"/>
          </a:p>
        </p:txBody>
      </p:sp>
      <p:sp>
        <p:nvSpPr>
          <p:cNvPr id="3" name="Title 2">
            <a:extLst>
              <a:ext uri="{FF2B5EF4-FFF2-40B4-BE49-F238E27FC236}">
                <a16:creationId xmlns:a16="http://schemas.microsoft.com/office/drawing/2014/main" id="{CAA439E7-C950-A725-7DF1-14250A25ECF0}"/>
              </a:ext>
            </a:extLst>
          </p:cNvPr>
          <p:cNvSpPr>
            <a:spLocks noGrp="1"/>
          </p:cNvSpPr>
          <p:nvPr>
            <p:ph type="title"/>
          </p:nvPr>
        </p:nvSpPr>
        <p:spPr/>
        <p:txBody>
          <a:bodyPr/>
          <a:lstStyle/>
          <a:p>
            <a:r>
              <a:rPr lang="en-US" b="1" dirty="0">
                <a:solidFill>
                  <a:srgbClr val="13628F"/>
                </a:solidFill>
              </a:rPr>
              <a:t>Segmentation for large Enumeration Areas (EAs</a:t>
            </a:r>
            <a:r>
              <a:rPr lang="en-US" b="1" i="1" dirty="0">
                <a:solidFill>
                  <a:srgbClr val="13628F"/>
                </a:solidFill>
              </a:rPr>
              <a:t>) (contd.</a:t>
            </a:r>
            <a:r>
              <a:rPr lang="en-US" i="1" dirty="0">
                <a:solidFill>
                  <a:srgbClr val="13628F"/>
                </a:solidFill>
              </a:rPr>
              <a:t>​)</a:t>
            </a:r>
            <a:endParaRPr lang="en-US" dirty="0">
              <a:solidFill>
                <a:srgbClr val="13628F"/>
              </a:solidFill>
            </a:endParaRPr>
          </a:p>
        </p:txBody>
      </p:sp>
      <p:sp>
        <p:nvSpPr>
          <p:cNvPr id="4" name="Slide Number Placeholder 3">
            <a:extLst>
              <a:ext uri="{FF2B5EF4-FFF2-40B4-BE49-F238E27FC236}">
                <a16:creationId xmlns:a16="http://schemas.microsoft.com/office/drawing/2014/main" id="{95EA6845-E741-B1C1-4E06-FA1A07093E5C}"/>
              </a:ext>
            </a:extLst>
          </p:cNvPr>
          <p:cNvSpPr>
            <a:spLocks noGrp="1"/>
          </p:cNvSpPr>
          <p:nvPr>
            <p:ph type="sldNum" sz="quarter" idx="12"/>
          </p:nvPr>
        </p:nvSpPr>
        <p:spPr/>
        <p:txBody>
          <a:bodyPr/>
          <a:lstStyle/>
          <a:p>
            <a:fld id="{101AD1EF-8919-4AD8-81B1-F9EB0586B58D}" type="slidenum">
              <a:rPr lang="en-US" smtClean="0"/>
              <a:t>25</a:t>
            </a:fld>
            <a:endParaRPr lang="en-US"/>
          </a:p>
        </p:txBody>
      </p:sp>
      <p:pic>
        <p:nvPicPr>
          <p:cNvPr id="7" name="Content Placeholder 14" descr="A black and green logo&#10;&#10;AI-generated content may be incorrect.">
            <a:extLst>
              <a:ext uri="{FF2B5EF4-FFF2-40B4-BE49-F238E27FC236}">
                <a16:creationId xmlns:a16="http://schemas.microsoft.com/office/drawing/2014/main" id="{B0518B0C-3574-FBE8-F3E3-7F76431A4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8" name="Picture 7" descr="A close up of a logo&#10;&#10;AI-generated content may be incorrect.">
            <a:extLst>
              <a:ext uri="{FF2B5EF4-FFF2-40B4-BE49-F238E27FC236}">
                <a16:creationId xmlns:a16="http://schemas.microsoft.com/office/drawing/2014/main" id="{DCC5C957-6847-ED16-7488-80F4917D1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3850143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D63048-09D8-9767-8480-C9DD87E1FB45}"/>
              </a:ext>
            </a:extLst>
          </p:cNvPr>
          <p:cNvSpPr>
            <a:spLocks noGrp="1"/>
          </p:cNvSpPr>
          <p:nvPr>
            <p:ph type="sldNum" sz="quarter" idx="12"/>
          </p:nvPr>
        </p:nvSpPr>
        <p:spPr/>
        <p:txBody>
          <a:bodyPr/>
          <a:lstStyle/>
          <a:p>
            <a:fld id="{101AD1EF-8919-4AD8-81B1-F9EB0586B58D}" type="slidenum">
              <a:rPr lang="en-US" smtClean="0"/>
              <a:t>26</a:t>
            </a:fld>
            <a:endParaRPr lang="en-US"/>
          </a:p>
        </p:txBody>
      </p:sp>
      <p:pic>
        <p:nvPicPr>
          <p:cNvPr id="5" name="Picture 4">
            <a:extLst>
              <a:ext uri="{FF2B5EF4-FFF2-40B4-BE49-F238E27FC236}">
                <a16:creationId xmlns:a16="http://schemas.microsoft.com/office/drawing/2014/main" id="{7920C0A0-8638-8173-FC82-9630ADEA23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61" t="9295"/>
          <a:stretch/>
        </p:blipFill>
        <p:spPr>
          <a:xfrm>
            <a:off x="2081047" y="365125"/>
            <a:ext cx="7683063" cy="5033812"/>
          </a:xfrm>
          <a:prstGeom prst="rect">
            <a:avLst/>
          </a:prstGeom>
        </p:spPr>
      </p:pic>
      <p:sp>
        <p:nvSpPr>
          <p:cNvPr id="6" name="Text Box 2">
            <a:extLst>
              <a:ext uri="{FF2B5EF4-FFF2-40B4-BE49-F238E27FC236}">
                <a16:creationId xmlns:a16="http://schemas.microsoft.com/office/drawing/2014/main" id="{2C2FFC81-0758-88D9-8F12-76A69D8A5DD0}"/>
              </a:ext>
            </a:extLst>
          </p:cNvPr>
          <p:cNvSpPr txBox="1">
            <a:spLocks noChangeArrowheads="1"/>
          </p:cNvSpPr>
          <p:nvPr/>
        </p:nvSpPr>
        <p:spPr bwMode="auto">
          <a:xfrm>
            <a:off x="739007" y="5465270"/>
            <a:ext cx="10934700" cy="1329669"/>
          </a:xfrm>
          <a:prstGeom prst="rect">
            <a:avLst/>
          </a:prstGeom>
          <a:solidFill>
            <a:srgbClr val="177E72"/>
          </a:solidFill>
          <a:ln w="9525">
            <a:solidFill>
              <a:srgbClr val="177E72"/>
            </a:solidFill>
            <a:miter lim="800000"/>
            <a:headEnd/>
            <a:tailEnd/>
          </a:ln>
        </p:spPr>
        <p:txBody>
          <a:bodyPr rot="0" vert="horz" wrap="square" lIns="91440" tIns="45720" rIns="91440" bIns="45720" anchor="ctr" anchorCtr="0">
            <a:noAutofit/>
          </a:bodyPr>
          <a:lstStyle/>
          <a:p>
            <a:pPr marL="0" marR="0">
              <a:lnSpc>
                <a:spcPct val="107000"/>
              </a:lnSpc>
              <a:spcAft>
                <a:spcPts val="800"/>
              </a:spcAft>
              <a:buNone/>
            </a:pPr>
            <a:r>
              <a:rPr lang="en-US" sz="105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Project Note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buNone/>
            </a:pPr>
            <a:r>
              <a:rPr lang="en-US" sz="1050" dirty="0" err="1">
                <a:solidFill>
                  <a:srgbClr val="FFFFFF"/>
                </a:solidFill>
                <a:effectLst/>
                <a:latin typeface="Arial" panose="020B0604020202020204" pitchFamily="34" charset="0"/>
                <a:ea typeface="Calibri" panose="020F0502020204030204" pitchFamily="34" charset="0"/>
                <a:cs typeface="Arial" panose="020B0604020202020204" pitchFamily="34" charset="0"/>
              </a:rPr>
              <a:t>DataDENT</a:t>
            </a:r>
            <a:r>
              <a:rPr lang="en-US" sz="1050" dirty="0">
                <a:solidFill>
                  <a:srgbClr val="FFFFFF"/>
                </a:solidFill>
                <a:effectLst/>
                <a:latin typeface="Arial" panose="020B0604020202020204" pitchFamily="34" charset="0"/>
                <a:ea typeface="Calibri" panose="020F0502020204030204" pitchFamily="34" charset="0"/>
                <a:cs typeface="Arial" panose="020B0604020202020204" pitchFamily="34" charset="0"/>
              </a:rPr>
              <a:t> (Data for Decisions in Nutrition, www.datadent.org) aims to transform the availability and use of nutrition data by addressing gaps in nutrition measurement and advocating for stronger nutrition data systems. This work was carried out by the following </a:t>
            </a:r>
            <a:r>
              <a:rPr lang="en-US" sz="1050" dirty="0" err="1">
                <a:solidFill>
                  <a:srgbClr val="FFFFFF"/>
                </a:solidFill>
                <a:effectLst/>
                <a:latin typeface="Arial" panose="020B0604020202020204" pitchFamily="34" charset="0"/>
                <a:ea typeface="Calibri" panose="020F0502020204030204" pitchFamily="34" charset="0"/>
                <a:cs typeface="Arial" panose="020B0604020202020204" pitchFamily="34" charset="0"/>
              </a:rPr>
              <a:t>DataDENT</a:t>
            </a:r>
            <a:r>
              <a:rPr lang="en-US" sz="1050" dirty="0">
                <a:solidFill>
                  <a:srgbClr val="FFFFFF"/>
                </a:solidFill>
                <a:effectLst/>
                <a:latin typeface="Arial" panose="020B0604020202020204" pitchFamily="34" charset="0"/>
                <a:ea typeface="Calibri" panose="020F0502020204030204" pitchFamily="34" charset="0"/>
                <a:cs typeface="Arial" panose="020B0604020202020204" pitchFamily="34" charset="0"/>
              </a:rPr>
              <a:t> partner: International Food Policy Research Institute (IFPRI). Collaborator includes the International Centre for </a:t>
            </a:r>
            <a:r>
              <a:rPr lang="en-US" sz="1050" dirty="0" err="1">
                <a:solidFill>
                  <a:srgbClr val="FFFFFF"/>
                </a:solidFill>
                <a:effectLst/>
                <a:latin typeface="Arial" panose="020B0604020202020204" pitchFamily="34" charset="0"/>
                <a:ea typeface="Calibri" panose="020F0502020204030204" pitchFamily="34" charset="0"/>
                <a:cs typeface="Arial" panose="020B0604020202020204" pitchFamily="34" charset="0"/>
              </a:rPr>
              <a:t>Diarrhoeal</a:t>
            </a:r>
            <a:r>
              <a:rPr lang="en-US" sz="1050" dirty="0">
                <a:solidFill>
                  <a:srgbClr val="FFFFFF"/>
                </a:solidFill>
                <a:effectLst/>
                <a:latin typeface="Arial" panose="020B0604020202020204" pitchFamily="34" charset="0"/>
                <a:ea typeface="Calibri" panose="020F0502020204030204" pitchFamily="34" charset="0"/>
                <a:cs typeface="Arial" panose="020B0604020202020204" pitchFamily="34" charset="0"/>
              </a:rPr>
              <a:t> Disease Research, Bangladesh (</a:t>
            </a:r>
            <a:r>
              <a:rPr lang="en-US" sz="1050" dirty="0" err="1">
                <a:solidFill>
                  <a:srgbClr val="FFFFFF"/>
                </a:solidFill>
                <a:effectLst/>
                <a:latin typeface="Arial" panose="020B0604020202020204" pitchFamily="34" charset="0"/>
                <a:ea typeface="Calibri" panose="020F0502020204030204" pitchFamily="34" charset="0"/>
                <a:cs typeface="Arial" panose="020B0604020202020204" pitchFamily="34" charset="0"/>
              </a:rPr>
              <a:t>icddr,b</a:t>
            </a:r>
            <a:r>
              <a:rPr lang="en-US" sz="1050" dirty="0">
                <a:solidFill>
                  <a:srgbClr val="FFFFFF"/>
                </a:solidFill>
                <a:effectLst/>
                <a:latin typeface="Arial" panose="020B0604020202020204" pitchFamily="34" charset="0"/>
                <a:ea typeface="Calibri" panose="020F0502020204030204" pitchFamily="34" charset="0"/>
                <a:cs typeface="Arial" panose="020B0604020202020204" pitchFamily="34" charset="0"/>
              </a:rPr>
              <a:t>). This work was funded by the Gates Foundation. The findings and conclusions contained within are those of the authors and do not necessarily reflect positions or policies of the Gates Foundation.</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612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77FB-0F05-C5EE-E764-F9311E3CD47F}"/>
              </a:ext>
            </a:extLst>
          </p:cNvPr>
          <p:cNvSpPr/>
          <p:nvPr/>
        </p:nvSpPr>
        <p:spPr>
          <a:xfrm>
            <a:off x="1912884" y="2663684"/>
            <a:ext cx="8397764" cy="954107"/>
          </a:xfrm>
          <a:prstGeom prst="rect">
            <a:avLst/>
          </a:prstGeom>
        </p:spPr>
        <p:txBody>
          <a:bodyPr wrap="square">
            <a:spAutoFit/>
          </a:bodyPr>
          <a:lstStyle/>
          <a:p>
            <a:pPr algn="ctr"/>
            <a:r>
              <a:rPr lang="en-US" sz="3600" b="1" dirty="0">
                <a:solidFill>
                  <a:srgbClr val="13628F"/>
                </a:solidFill>
                <a:latin typeface="Arial" panose="020B0604020202020204" pitchFamily="34" charset="0"/>
                <a:cs typeface="Arial" panose="020B0604020202020204" pitchFamily="34" charset="0"/>
              </a:rPr>
              <a:t>Sampling and Mapping Households</a:t>
            </a:r>
          </a:p>
          <a:p>
            <a:pPr algn="ctr"/>
            <a:r>
              <a:rPr lang="en-US" sz="2000" b="1" dirty="0">
                <a:solidFill>
                  <a:srgbClr val="2A8192"/>
                </a:solidFill>
                <a:latin typeface="Times New Roman" panose="02020603050405020304" pitchFamily="18" charset="0"/>
                <a:cs typeface="Times New Roman" panose="02020603050405020304" pitchFamily="18" charset="0"/>
              </a:rPr>
              <a:t> </a:t>
            </a:r>
          </a:p>
        </p:txBody>
      </p:sp>
      <p:sp>
        <p:nvSpPr>
          <p:cNvPr id="9" name="Slide Number Placeholder 8">
            <a:extLst>
              <a:ext uri="{FF2B5EF4-FFF2-40B4-BE49-F238E27FC236}">
                <a16:creationId xmlns:a16="http://schemas.microsoft.com/office/drawing/2014/main" id="{2B6C0998-1157-7F7C-663B-9867B575E1B0}"/>
              </a:ext>
            </a:extLst>
          </p:cNvPr>
          <p:cNvSpPr>
            <a:spLocks noGrp="1"/>
          </p:cNvSpPr>
          <p:nvPr>
            <p:ph type="sldNum" sz="quarter" idx="12"/>
          </p:nvPr>
        </p:nvSpPr>
        <p:spPr/>
        <p:txBody>
          <a:bodyPr/>
          <a:lstStyle/>
          <a:p>
            <a:fld id="{101AD1EF-8919-4AD8-81B1-F9EB0586B58D}" type="slidenum">
              <a:rPr lang="en-US" smtClean="0"/>
              <a:t>3</a:t>
            </a:fld>
            <a:endParaRPr lang="en-US"/>
          </a:p>
        </p:txBody>
      </p:sp>
      <p:pic>
        <p:nvPicPr>
          <p:cNvPr id="12" name="Content Placeholder 14" descr="A black and green logo&#10;&#10;AI-generated content may be incorrect.">
            <a:extLst>
              <a:ext uri="{FF2B5EF4-FFF2-40B4-BE49-F238E27FC236}">
                <a16:creationId xmlns:a16="http://schemas.microsoft.com/office/drawing/2014/main" id="{6ACA69E0-BD98-6DA5-A075-CB43EB704B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3" name="Picture 12" descr="A close up of a logo&#10;&#10;AI-generated content may be incorrect.">
            <a:extLst>
              <a:ext uri="{FF2B5EF4-FFF2-40B4-BE49-F238E27FC236}">
                <a16:creationId xmlns:a16="http://schemas.microsoft.com/office/drawing/2014/main" id="{779ADC8B-C3EE-B579-E18D-6367E4DDB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90008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C03D74-6E38-211C-FAF3-BB90C75B1E33}"/>
              </a:ext>
            </a:extLst>
          </p:cNvPr>
          <p:cNvSpPr>
            <a:spLocks noGrp="1"/>
          </p:cNvSpPr>
          <p:nvPr>
            <p:ph idx="1"/>
          </p:nvPr>
        </p:nvSpPr>
        <p:spPr/>
        <p:txBody>
          <a:bodyPr/>
          <a:lstStyle/>
          <a:p>
            <a:pPr marL="0" indent="0">
              <a:buNone/>
            </a:pPr>
            <a:r>
              <a:rPr lang="en-US" sz="3200" b="1" dirty="0">
                <a:solidFill>
                  <a:srgbClr val="00B0E9"/>
                </a:solidFill>
              </a:rPr>
              <a:t> Steps for Sampling and Mapping Households:</a:t>
            </a:r>
          </a:p>
          <a:p>
            <a:pPr marL="0" indent="0">
              <a:buNone/>
            </a:pPr>
            <a:endParaRPr lang="en-US" sz="3200" dirty="0"/>
          </a:p>
          <a:p>
            <a:pPr lvl="1">
              <a:buFont typeface="Wingdings" pitchFamily="2" charset="2"/>
              <a:buChar char="§"/>
            </a:pPr>
            <a:r>
              <a:rPr lang="en-US" b="1" dirty="0"/>
              <a:t>	</a:t>
            </a:r>
            <a:r>
              <a:rPr lang="en-US" dirty="0"/>
              <a:t>EA Boundary Identification</a:t>
            </a:r>
          </a:p>
          <a:p>
            <a:pPr lvl="1">
              <a:buFont typeface="Wingdings" pitchFamily="2" charset="2"/>
              <a:buChar char="§"/>
            </a:pPr>
            <a:r>
              <a:rPr lang="en-US" dirty="0"/>
              <a:t>	Household Listing</a:t>
            </a:r>
          </a:p>
          <a:p>
            <a:pPr lvl="1">
              <a:buFont typeface="Wingdings" pitchFamily="2" charset="2"/>
              <a:buChar char="§"/>
            </a:pPr>
            <a:r>
              <a:rPr lang="en-US" dirty="0"/>
              <a:t>	Random Sampling of Households</a:t>
            </a:r>
          </a:p>
          <a:p>
            <a:pPr lvl="1">
              <a:buFont typeface="Wingdings" pitchFamily="2" charset="2"/>
              <a:buChar char="§"/>
            </a:pPr>
            <a:r>
              <a:rPr lang="en-US" dirty="0"/>
              <a:t>	Sample Allocation to Interviewers</a:t>
            </a:r>
          </a:p>
          <a:p>
            <a:pPr lvl="1">
              <a:buFont typeface="Wingdings" pitchFamily="2" charset="2"/>
              <a:buChar char="§"/>
            </a:pPr>
            <a:r>
              <a:rPr lang="en-US" dirty="0"/>
              <a:t>	Data Collection using CAPI with Integrated Maps</a:t>
            </a:r>
          </a:p>
        </p:txBody>
      </p:sp>
      <p:sp>
        <p:nvSpPr>
          <p:cNvPr id="3" name="Title 2">
            <a:extLst>
              <a:ext uri="{FF2B5EF4-FFF2-40B4-BE49-F238E27FC236}">
                <a16:creationId xmlns:a16="http://schemas.microsoft.com/office/drawing/2014/main" id="{7B0456D5-2900-31C5-950F-C4D14D46116D}"/>
              </a:ext>
            </a:extLst>
          </p:cNvPr>
          <p:cNvSpPr>
            <a:spLocks noGrp="1"/>
          </p:cNvSpPr>
          <p:nvPr>
            <p:ph type="title"/>
          </p:nvPr>
        </p:nvSpPr>
        <p:spPr/>
        <p:txBody>
          <a:bodyPr/>
          <a:lstStyle/>
          <a:p>
            <a:r>
              <a:rPr lang="en-US" b="1" dirty="0">
                <a:solidFill>
                  <a:srgbClr val="13628F"/>
                </a:solidFill>
                <a:cs typeface="Times New Roman" panose="02020603050405020304" pitchFamily="18" charset="0"/>
              </a:rPr>
              <a:t>Overview of the Process</a:t>
            </a:r>
            <a:endParaRPr lang="en-US" dirty="0">
              <a:solidFill>
                <a:srgbClr val="13628F"/>
              </a:solidFill>
            </a:endParaRPr>
          </a:p>
        </p:txBody>
      </p:sp>
      <p:sp>
        <p:nvSpPr>
          <p:cNvPr id="9" name="Slide Number Placeholder 8">
            <a:extLst>
              <a:ext uri="{FF2B5EF4-FFF2-40B4-BE49-F238E27FC236}">
                <a16:creationId xmlns:a16="http://schemas.microsoft.com/office/drawing/2014/main" id="{9061271B-17DD-A1C5-E54A-31638E3F312F}"/>
              </a:ext>
            </a:extLst>
          </p:cNvPr>
          <p:cNvSpPr>
            <a:spLocks noGrp="1"/>
          </p:cNvSpPr>
          <p:nvPr>
            <p:ph type="sldNum" sz="quarter" idx="12"/>
          </p:nvPr>
        </p:nvSpPr>
        <p:spPr/>
        <p:txBody>
          <a:bodyPr/>
          <a:lstStyle/>
          <a:p>
            <a:fld id="{101AD1EF-8919-4AD8-81B1-F9EB0586B58D}" type="slidenum">
              <a:rPr lang="en-US" smtClean="0"/>
              <a:t>4</a:t>
            </a:fld>
            <a:endParaRPr lang="en-US"/>
          </a:p>
        </p:txBody>
      </p:sp>
      <p:pic>
        <p:nvPicPr>
          <p:cNvPr id="12" name="Content Placeholder 14" descr="A black and green logo&#10;&#10;AI-generated content may be incorrect.">
            <a:extLst>
              <a:ext uri="{FF2B5EF4-FFF2-40B4-BE49-F238E27FC236}">
                <a16:creationId xmlns:a16="http://schemas.microsoft.com/office/drawing/2014/main" id="{0D7D5F34-933C-5470-3B01-A9577F5BE7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3" name="Picture 12" descr="A close up of a logo&#10;&#10;AI-generated content may be incorrect.">
            <a:extLst>
              <a:ext uri="{FF2B5EF4-FFF2-40B4-BE49-F238E27FC236}">
                <a16:creationId xmlns:a16="http://schemas.microsoft.com/office/drawing/2014/main" id="{738B3CAB-4F8D-5554-C445-4BFA36A8A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179015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FA2DF4-076D-06CE-7681-DC185EA406C7}"/>
              </a:ext>
            </a:extLst>
          </p:cNvPr>
          <p:cNvSpPr>
            <a:spLocks noGrp="1"/>
          </p:cNvSpPr>
          <p:nvPr>
            <p:ph idx="1"/>
          </p:nvPr>
        </p:nvSpPr>
        <p:spPr/>
        <p:txBody>
          <a:bodyPr>
            <a:normAutofit fontScale="92500" lnSpcReduction="10000"/>
          </a:bodyPr>
          <a:lstStyle/>
          <a:p>
            <a:pPr marL="0" indent="0">
              <a:lnSpc>
                <a:spcPct val="150000"/>
              </a:lnSpc>
              <a:buNone/>
            </a:pPr>
            <a:r>
              <a:rPr lang="en-US" sz="2800" b="1" dirty="0">
                <a:solidFill>
                  <a:srgbClr val="00B0E9"/>
                </a:solidFill>
              </a:rPr>
              <a:t>Definition:</a:t>
            </a:r>
            <a:br>
              <a:rPr lang="en-US" sz="2800" dirty="0"/>
            </a:br>
            <a:r>
              <a:rPr lang="en-US" sz="2800" dirty="0"/>
              <a:t>An Enumeration Area (EA) is a geographic unit used for census or survey data collection, typically containing around 80–120 households</a:t>
            </a:r>
          </a:p>
          <a:p>
            <a:pPr marL="0" indent="0">
              <a:lnSpc>
                <a:spcPct val="150000"/>
              </a:lnSpc>
              <a:buNone/>
            </a:pPr>
            <a:r>
              <a:rPr lang="en-US" sz="2800" b="1" dirty="0">
                <a:solidFill>
                  <a:srgbClr val="00B0E9"/>
                </a:solidFill>
              </a:rPr>
              <a:t>Steps to Identify EA Boundaries:</a:t>
            </a:r>
          </a:p>
          <a:p>
            <a:pPr>
              <a:lnSpc>
                <a:spcPct val="150000"/>
              </a:lnSpc>
            </a:pPr>
            <a:r>
              <a:rPr lang="en-US" sz="2800" dirty="0">
                <a:cs typeface="Times New Roman" panose="02020603050405020304" pitchFamily="18" charset="0"/>
              </a:rPr>
              <a:t>Teams use digital and printed maps</a:t>
            </a:r>
            <a:endParaRPr lang="en-US" sz="2800" dirty="0"/>
          </a:p>
          <a:p>
            <a:pPr>
              <a:lnSpc>
                <a:spcPct val="150000"/>
              </a:lnSpc>
            </a:pPr>
            <a:r>
              <a:rPr lang="en-US" sz="2800" dirty="0"/>
              <a:t>Verify physical boundaries through reconnaissance (landmarks, roads)</a:t>
            </a:r>
          </a:p>
          <a:p>
            <a:endParaRPr lang="en-US" dirty="0"/>
          </a:p>
        </p:txBody>
      </p:sp>
      <p:sp>
        <p:nvSpPr>
          <p:cNvPr id="3" name="Title 2">
            <a:extLst>
              <a:ext uri="{FF2B5EF4-FFF2-40B4-BE49-F238E27FC236}">
                <a16:creationId xmlns:a16="http://schemas.microsoft.com/office/drawing/2014/main" id="{1C950154-E075-DFE7-51D7-837B27C2D158}"/>
              </a:ext>
            </a:extLst>
          </p:cNvPr>
          <p:cNvSpPr>
            <a:spLocks noGrp="1"/>
          </p:cNvSpPr>
          <p:nvPr>
            <p:ph type="title"/>
          </p:nvPr>
        </p:nvSpPr>
        <p:spPr/>
        <p:txBody>
          <a:bodyPr/>
          <a:lstStyle/>
          <a:p>
            <a:r>
              <a:rPr lang="en-US" b="1" dirty="0">
                <a:solidFill>
                  <a:srgbClr val="13628F"/>
                </a:solidFill>
              </a:rPr>
              <a:t>EA Boundary Identification</a:t>
            </a:r>
            <a:endParaRPr lang="en-US" dirty="0">
              <a:solidFill>
                <a:srgbClr val="13628F"/>
              </a:solidFill>
            </a:endParaRPr>
          </a:p>
        </p:txBody>
      </p:sp>
      <p:sp>
        <p:nvSpPr>
          <p:cNvPr id="6" name="Slide Number Placeholder 5">
            <a:extLst>
              <a:ext uri="{FF2B5EF4-FFF2-40B4-BE49-F238E27FC236}">
                <a16:creationId xmlns:a16="http://schemas.microsoft.com/office/drawing/2014/main" id="{C88CC56D-8F95-838D-0AB0-2DE90453AE93}"/>
              </a:ext>
            </a:extLst>
          </p:cNvPr>
          <p:cNvSpPr>
            <a:spLocks noGrp="1"/>
          </p:cNvSpPr>
          <p:nvPr>
            <p:ph type="sldNum" sz="quarter" idx="12"/>
          </p:nvPr>
        </p:nvSpPr>
        <p:spPr/>
        <p:txBody>
          <a:bodyPr/>
          <a:lstStyle/>
          <a:p>
            <a:fld id="{101AD1EF-8919-4AD8-81B1-F9EB0586B58D}" type="slidenum">
              <a:rPr lang="en-US" smtClean="0"/>
              <a:t>5</a:t>
            </a:fld>
            <a:endParaRPr lang="en-US"/>
          </a:p>
        </p:txBody>
      </p:sp>
      <p:pic>
        <p:nvPicPr>
          <p:cNvPr id="9" name="Content Placeholder 14" descr="A black and green logo&#10;&#10;AI-generated content may be incorrect.">
            <a:extLst>
              <a:ext uri="{FF2B5EF4-FFF2-40B4-BE49-F238E27FC236}">
                <a16:creationId xmlns:a16="http://schemas.microsoft.com/office/drawing/2014/main" id="{8D41DCED-58AF-701A-48E2-4DBF940481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0" name="Picture 9" descr="A close up of a logo&#10;&#10;AI-generated content may be incorrect.">
            <a:extLst>
              <a:ext uri="{FF2B5EF4-FFF2-40B4-BE49-F238E27FC236}">
                <a16:creationId xmlns:a16="http://schemas.microsoft.com/office/drawing/2014/main" id="{4A24F9B1-164F-822E-5136-A9952B198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242740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CCF3CB-6C17-ADF5-58EA-FBA608C98BA3}"/>
              </a:ext>
            </a:extLst>
          </p:cNvPr>
          <p:cNvSpPr>
            <a:spLocks noGrp="1"/>
          </p:cNvSpPr>
          <p:nvPr>
            <p:ph idx="1"/>
          </p:nvPr>
        </p:nvSpPr>
        <p:spPr>
          <a:xfrm>
            <a:off x="609600" y="1825625"/>
            <a:ext cx="10960100" cy="4158267"/>
          </a:xfrm>
        </p:spPr>
        <p:txBody>
          <a:bodyPr>
            <a:normAutofit fontScale="85000" lnSpcReduction="20000"/>
          </a:bodyPr>
          <a:lstStyle/>
          <a:p>
            <a:pPr marL="0" indent="0">
              <a:lnSpc>
                <a:spcPct val="150000"/>
              </a:lnSpc>
              <a:buNone/>
            </a:pPr>
            <a:r>
              <a:rPr lang="en-US" sz="2100" b="1" dirty="0">
                <a:solidFill>
                  <a:srgbClr val="00B0E9"/>
                </a:solidFill>
              </a:rPr>
              <a:t>Preparation for EA boundary identification: </a:t>
            </a:r>
            <a:r>
              <a:rPr lang="en-US" sz="2000" dirty="0"/>
              <a:t>Before visiting the cluster, the mapping team must ensure they carry the following:</a:t>
            </a:r>
          </a:p>
          <a:p>
            <a:pPr lvl="1">
              <a:lnSpc>
                <a:spcPct val="150000"/>
              </a:lnSpc>
            </a:pPr>
            <a:r>
              <a:rPr lang="en-US" sz="1800" dirty="0">
                <a:solidFill>
                  <a:srgbClr val="00B0E9"/>
                </a:solidFill>
              </a:rPr>
              <a:t>Identification: </a:t>
            </a:r>
            <a:r>
              <a:rPr lang="en-US" sz="1800" dirty="0"/>
              <a:t>Official ID card or introductory letter (issued by BNNC, APSU, </a:t>
            </a:r>
            <a:r>
              <a:rPr lang="en-US" sz="1800" dirty="0" err="1"/>
              <a:t>icddr,b</a:t>
            </a:r>
            <a:r>
              <a:rPr lang="en-US" sz="1800" dirty="0"/>
              <a:t>, or BBS).</a:t>
            </a:r>
          </a:p>
          <a:p>
            <a:pPr lvl="1">
              <a:lnSpc>
                <a:spcPct val="150000"/>
              </a:lnSpc>
            </a:pPr>
            <a:r>
              <a:rPr lang="en-US" sz="1800" dirty="0">
                <a:solidFill>
                  <a:srgbClr val="00B0E9"/>
                </a:solidFill>
              </a:rPr>
              <a:t>ID Badges: </a:t>
            </a:r>
            <a:r>
              <a:rPr lang="en-US" sz="1800" dirty="0"/>
              <a:t>Identification badges for all team members.</a:t>
            </a:r>
          </a:p>
          <a:p>
            <a:pPr lvl="1">
              <a:lnSpc>
                <a:spcPct val="150000"/>
              </a:lnSpc>
            </a:pPr>
            <a:r>
              <a:rPr lang="en-US" sz="1800" dirty="0">
                <a:solidFill>
                  <a:srgbClr val="00B0E9"/>
                </a:solidFill>
              </a:rPr>
              <a:t>Contact Information: </a:t>
            </a:r>
            <a:r>
              <a:rPr lang="en-US" sz="1800" dirty="0"/>
              <a:t>Phone numbers of the Data Management Officer (</a:t>
            </a:r>
            <a:r>
              <a:rPr lang="en-US" sz="1800" dirty="0" err="1"/>
              <a:t>icddr,b</a:t>
            </a:r>
            <a:r>
              <a:rPr lang="en-US" sz="1800" dirty="0"/>
              <a:t> headquarters), Survey Coordinator, and Supervisors.</a:t>
            </a:r>
          </a:p>
          <a:p>
            <a:pPr lvl="1">
              <a:lnSpc>
                <a:spcPct val="150000"/>
              </a:lnSpc>
            </a:pPr>
            <a:r>
              <a:rPr lang="en-US" sz="1800" dirty="0">
                <a:solidFill>
                  <a:srgbClr val="00B0E9"/>
                </a:solidFill>
              </a:rPr>
              <a:t>Operations Manual/Guidelines: </a:t>
            </a:r>
            <a:r>
              <a:rPr lang="en-US" sz="1800" dirty="0"/>
              <a:t>Survey operations manual or field implementation guidelines.</a:t>
            </a:r>
          </a:p>
          <a:p>
            <a:pPr lvl="1">
              <a:lnSpc>
                <a:spcPct val="150000"/>
              </a:lnSpc>
            </a:pPr>
            <a:r>
              <a:rPr lang="en-US" sz="1800" dirty="0">
                <a:solidFill>
                  <a:srgbClr val="00B0E9"/>
                </a:solidFill>
              </a:rPr>
              <a:t>EA List: </a:t>
            </a:r>
            <a:r>
              <a:rPr lang="en-US" sz="1800" dirty="0"/>
              <a:t>List of assigned EAs with identification details.</a:t>
            </a:r>
          </a:p>
          <a:p>
            <a:pPr lvl="1">
              <a:lnSpc>
                <a:spcPct val="150000"/>
              </a:lnSpc>
            </a:pPr>
            <a:r>
              <a:rPr lang="en-US" sz="1800" dirty="0">
                <a:solidFill>
                  <a:srgbClr val="00B0E9"/>
                </a:solidFill>
              </a:rPr>
              <a:t>Maps: </a:t>
            </a:r>
            <a:r>
              <a:rPr lang="en-US" sz="1800" dirty="0"/>
              <a:t>Physical base maps of sampled EAs and tablets with digital maps.</a:t>
            </a:r>
          </a:p>
          <a:p>
            <a:pPr marL="0" indent="0">
              <a:lnSpc>
                <a:spcPct val="150000"/>
              </a:lnSpc>
              <a:buNone/>
            </a:pPr>
            <a:endParaRPr lang="en-US" sz="2000" dirty="0"/>
          </a:p>
          <a:p>
            <a:pPr marL="0" indent="0">
              <a:buNone/>
            </a:pPr>
            <a:endParaRPr lang="en-US" sz="2400" dirty="0"/>
          </a:p>
          <a:p>
            <a:endParaRPr lang="en-US" dirty="0"/>
          </a:p>
        </p:txBody>
      </p:sp>
      <p:sp>
        <p:nvSpPr>
          <p:cNvPr id="3" name="Title 2">
            <a:extLst>
              <a:ext uri="{FF2B5EF4-FFF2-40B4-BE49-F238E27FC236}">
                <a16:creationId xmlns:a16="http://schemas.microsoft.com/office/drawing/2014/main" id="{25902312-133B-8373-25BD-499A59EE36EB}"/>
              </a:ext>
            </a:extLst>
          </p:cNvPr>
          <p:cNvSpPr>
            <a:spLocks noGrp="1"/>
          </p:cNvSpPr>
          <p:nvPr>
            <p:ph type="title"/>
          </p:nvPr>
        </p:nvSpPr>
        <p:spPr/>
        <p:txBody>
          <a:bodyPr>
            <a:noAutofit/>
          </a:bodyPr>
          <a:lstStyle/>
          <a:p>
            <a:r>
              <a:rPr lang="en-US" dirty="0">
                <a:solidFill>
                  <a:srgbClr val="13628F"/>
                </a:solidFill>
              </a:rPr>
              <a:t> </a:t>
            </a:r>
            <a:br>
              <a:rPr lang="en-US" dirty="0">
                <a:solidFill>
                  <a:srgbClr val="13628F"/>
                </a:solidFill>
              </a:rPr>
            </a:br>
            <a:r>
              <a:rPr lang="en-US" b="1" dirty="0">
                <a:solidFill>
                  <a:srgbClr val="13628F"/>
                </a:solidFill>
              </a:rPr>
              <a:t>EA Boundary Identification</a:t>
            </a:r>
            <a:br>
              <a:rPr lang="en-US" b="1" dirty="0">
                <a:solidFill>
                  <a:srgbClr val="13628F"/>
                </a:solidFill>
              </a:rPr>
            </a:br>
            <a:endParaRPr lang="en-US" dirty="0">
              <a:solidFill>
                <a:srgbClr val="13628F"/>
              </a:solidFill>
            </a:endParaRPr>
          </a:p>
        </p:txBody>
      </p:sp>
      <p:sp>
        <p:nvSpPr>
          <p:cNvPr id="6" name="Slide Number Placeholder 5">
            <a:extLst>
              <a:ext uri="{FF2B5EF4-FFF2-40B4-BE49-F238E27FC236}">
                <a16:creationId xmlns:a16="http://schemas.microsoft.com/office/drawing/2014/main" id="{C01EE142-969A-BE86-D75B-1E90C7F2CB0F}"/>
              </a:ext>
            </a:extLst>
          </p:cNvPr>
          <p:cNvSpPr>
            <a:spLocks noGrp="1"/>
          </p:cNvSpPr>
          <p:nvPr>
            <p:ph type="sldNum" sz="quarter" idx="12"/>
          </p:nvPr>
        </p:nvSpPr>
        <p:spPr/>
        <p:txBody>
          <a:bodyPr/>
          <a:lstStyle/>
          <a:p>
            <a:fld id="{101AD1EF-8919-4AD8-81B1-F9EB0586B58D}" type="slidenum">
              <a:rPr lang="en-US" smtClean="0"/>
              <a:t>6</a:t>
            </a:fld>
            <a:endParaRPr lang="en-US"/>
          </a:p>
        </p:txBody>
      </p:sp>
      <p:pic>
        <p:nvPicPr>
          <p:cNvPr id="9" name="Content Placeholder 14" descr="A black and green logo&#10;&#10;AI-generated content may be incorrect.">
            <a:extLst>
              <a:ext uri="{FF2B5EF4-FFF2-40B4-BE49-F238E27FC236}">
                <a16:creationId xmlns:a16="http://schemas.microsoft.com/office/drawing/2014/main" id="{8D7A62D1-D638-E182-AC99-D9B34C872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0" name="Picture 9" descr="A close up of a logo&#10;&#10;AI-generated content may be incorrect.">
            <a:extLst>
              <a:ext uri="{FF2B5EF4-FFF2-40B4-BE49-F238E27FC236}">
                <a16:creationId xmlns:a16="http://schemas.microsoft.com/office/drawing/2014/main" id="{9DE5F448-C106-9CB6-24A9-3790125A9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84017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2C4ECB-AF07-F47C-AAD7-EFB2430FD5C6}"/>
              </a:ext>
            </a:extLst>
          </p:cNvPr>
          <p:cNvSpPr>
            <a:spLocks noGrp="1"/>
          </p:cNvSpPr>
          <p:nvPr>
            <p:ph idx="1"/>
          </p:nvPr>
        </p:nvSpPr>
        <p:spPr/>
        <p:txBody>
          <a:bodyPr>
            <a:normAutofit fontScale="62500" lnSpcReduction="20000"/>
          </a:bodyPr>
          <a:lstStyle/>
          <a:p>
            <a:pPr marL="342900" indent="-342900">
              <a:lnSpc>
                <a:spcPct val="150000"/>
              </a:lnSpc>
              <a:buFont typeface="Wingdings" panose="05000000000000000000" pitchFamily="2" charset="2"/>
              <a:buChar char="§"/>
            </a:pPr>
            <a:r>
              <a:rPr lang="en-US" sz="2800" b="1" dirty="0">
                <a:solidFill>
                  <a:srgbClr val="00B0E9"/>
                </a:solidFill>
              </a:rPr>
              <a:t>EA maps supplied</a:t>
            </a:r>
            <a:r>
              <a:rPr lang="en-US" sz="2800" b="1" dirty="0">
                <a:solidFill>
                  <a:srgbClr val="2A8192"/>
                </a:solidFill>
              </a:rPr>
              <a:t>: </a:t>
            </a:r>
            <a:r>
              <a:rPr lang="en-US" sz="2800" dirty="0"/>
              <a:t>Provided by BBS and digitized by </a:t>
            </a:r>
            <a:r>
              <a:rPr lang="en-US" sz="2800" dirty="0" err="1"/>
              <a:t>icddr,b</a:t>
            </a:r>
            <a:r>
              <a:rPr lang="en-US" sz="2800" dirty="0"/>
              <a:t> using GIS.</a:t>
            </a:r>
          </a:p>
          <a:p>
            <a:pPr marL="342900" indent="-342900">
              <a:lnSpc>
                <a:spcPct val="150000"/>
              </a:lnSpc>
              <a:buFont typeface="Wingdings" panose="05000000000000000000" pitchFamily="2" charset="2"/>
              <a:buChar char="§"/>
            </a:pPr>
            <a:r>
              <a:rPr lang="en-US" sz="2800" b="1" dirty="0">
                <a:solidFill>
                  <a:srgbClr val="00B0E9"/>
                </a:solidFill>
              </a:rPr>
              <a:t>Merging EAs: </a:t>
            </a:r>
            <a:r>
              <a:rPr lang="en-US" sz="2800" dirty="0"/>
              <a:t>EAs with fewer than 80 households merged with adjacent EAs.</a:t>
            </a:r>
          </a:p>
          <a:p>
            <a:pPr marL="342900" indent="-342900">
              <a:lnSpc>
                <a:spcPct val="150000"/>
              </a:lnSpc>
              <a:buFont typeface="Wingdings" panose="05000000000000000000" pitchFamily="2" charset="2"/>
              <a:buChar char="§"/>
            </a:pPr>
            <a:r>
              <a:rPr lang="en-US" sz="2800" b="1" dirty="0">
                <a:solidFill>
                  <a:srgbClr val="00B0E9"/>
                </a:solidFill>
              </a:rPr>
              <a:t>Shapefiles in CAPI: </a:t>
            </a:r>
            <a:r>
              <a:rPr lang="en-US" sz="2800" dirty="0"/>
              <a:t>Digital shapefiles uploaded to CAPI via </a:t>
            </a:r>
            <a:r>
              <a:rPr lang="en-US" sz="2800" dirty="0" err="1"/>
              <a:t>KoboToolBox</a:t>
            </a:r>
            <a:r>
              <a:rPr lang="en-US" sz="2800" dirty="0"/>
              <a:t>.</a:t>
            </a:r>
          </a:p>
          <a:p>
            <a:pPr marL="342900" indent="-342900">
              <a:lnSpc>
                <a:spcPct val="150000"/>
              </a:lnSpc>
              <a:buFont typeface="Wingdings" panose="05000000000000000000" pitchFamily="2" charset="2"/>
              <a:buChar char="§"/>
            </a:pPr>
            <a:r>
              <a:rPr lang="en-US" sz="2800" b="1" dirty="0">
                <a:solidFill>
                  <a:srgbClr val="00B0E9"/>
                </a:solidFill>
              </a:rPr>
              <a:t>Google Maps: </a:t>
            </a:r>
            <a:r>
              <a:rPr lang="en-US" sz="2800" dirty="0"/>
              <a:t>Used by field teams to locate EAs.</a:t>
            </a:r>
          </a:p>
          <a:p>
            <a:pPr marL="342900" indent="-342900">
              <a:lnSpc>
                <a:spcPct val="150000"/>
              </a:lnSpc>
              <a:buFont typeface="Wingdings" panose="05000000000000000000" pitchFamily="2" charset="2"/>
              <a:buChar char="§"/>
            </a:pPr>
            <a:r>
              <a:rPr lang="en-US" sz="2800" b="1" dirty="0">
                <a:solidFill>
                  <a:srgbClr val="00B0E9"/>
                </a:solidFill>
              </a:rPr>
              <a:t>Map distribution: </a:t>
            </a:r>
            <a:r>
              <a:rPr lang="en-US" sz="2800" dirty="0"/>
              <a:t>164 EAs shared with teams in both digital and printed formats.</a:t>
            </a:r>
          </a:p>
          <a:p>
            <a:pPr marL="342900" indent="-342900">
              <a:lnSpc>
                <a:spcPct val="150000"/>
              </a:lnSpc>
              <a:buFont typeface="Wingdings" panose="05000000000000000000" pitchFamily="2" charset="2"/>
              <a:buChar char="§"/>
            </a:pPr>
            <a:r>
              <a:rPr lang="en-US" sz="2800" b="1" dirty="0">
                <a:solidFill>
                  <a:srgbClr val="00B0E9"/>
                </a:solidFill>
              </a:rPr>
              <a:t>EA allocation: </a:t>
            </a:r>
            <a:r>
              <a:rPr lang="en-US" sz="2800" dirty="0"/>
              <a:t>Assigned to teams as per </a:t>
            </a:r>
            <a:r>
              <a:rPr lang="en-US" sz="2800" dirty="0" err="1"/>
              <a:t>icddr,b’s</a:t>
            </a:r>
            <a:r>
              <a:rPr lang="en-US" sz="2800" dirty="0"/>
              <a:t> fieldwork schedule.</a:t>
            </a:r>
          </a:p>
          <a:p>
            <a:pPr marL="342900" indent="-342900">
              <a:lnSpc>
                <a:spcPct val="150000"/>
              </a:lnSpc>
              <a:buFont typeface="Wingdings" panose="05000000000000000000" pitchFamily="2" charset="2"/>
              <a:buChar char="§"/>
            </a:pPr>
            <a:r>
              <a:rPr lang="en-US" sz="2800" b="1" dirty="0">
                <a:solidFill>
                  <a:srgbClr val="00B0E9"/>
                </a:solidFill>
              </a:rPr>
              <a:t>Cluster verification: </a:t>
            </a:r>
            <a:r>
              <a:rPr lang="en-US" sz="2800" dirty="0"/>
              <a:t>Supervisors confirm correct cluster using GPS and digital maps.</a:t>
            </a:r>
          </a:p>
          <a:p>
            <a:endParaRPr lang="en-US" dirty="0"/>
          </a:p>
        </p:txBody>
      </p:sp>
      <p:sp>
        <p:nvSpPr>
          <p:cNvPr id="3" name="Title 2">
            <a:extLst>
              <a:ext uri="{FF2B5EF4-FFF2-40B4-BE49-F238E27FC236}">
                <a16:creationId xmlns:a16="http://schemas.microsoft.com/office/drawing/2014/main" id="{0B588046-E906-97C3-F4DE-5B394A7F4FFC}"/>
              </a:ext>
            </a:extLst>
          </p:cNvPr>
          <p:cNvSpPr>
            <a:spLocks noGrp="1"/>
          </p:cNvSpPr>
          <p:nvPr>
            <p:ph type="title"/>
          </p:nvPr>
        </p:nvSpPr>
        <p:spPr/>
        <p:txBody>
          <a:bodyPr/>
          <a:lstStyle/>
          <a:p>
            <a:r>
              <a:rPr lang="en-US" b="1" dirty="0">
                <a:solidFill>
                  <a:srgbClr val="13628F"/>
                </a:solidFill>
                <a:cs typeface="Siyam Rupali" panose="02000500000000020004" pitchFamily="2" charset="0"/>
              </a:rPr>
              <a:t>Use of digital maps at the field level for EA boundary identification</a:t>
            </a:r>
            <a:endParaRPr lang="en-US" dirty="0">
              <a:solidFill>
                <a:srgbClr val="13628F"/>
              </a:solidFill>
            </a:endParaRPr>
          </a:p>
        </p:txBody>
      </p:sp>
      <p:sp>
        <p:nvSpPr>
          <p:cNvPr id="6" name="Slide Number Placeholder 5">
            <a:extLst>
              <a:ext uri="{FF2B5EF4-FFF2-40B4-BE49-F238E27FC236}">
                <a16:creationId xmlns:a16="http://schemas.microsoft.com/office/drawing/2014/main" id="{055D1E71-9F3F-FA58-0BED-7E21D6476F14}"/>
              </a:ext>
            </a:extLst>
          </p:cNvPr>
          <p:cNvSpPr>
            <a:spLocks noGrp="1"/>
          </p:cNvSpPr>
          <p:nvPr>
            <p:ph type="sldNum" sz="quarter" idx="12"/>
          </p:nvPr>
        </p:nvSpPr>
        <p:spPr/>
        <p:txBody>
          <a:bodyPr/>
          <a:lstStyle/>
          <a:p>
            <a:fld id="{101AD1EF-8919-4AD8-81B1-F9EB0586B58D}" type="slidenum">
              <a:rPr lang="en-US" smtClean="0"/>
              <a:t>7</a:t>
            </a:fld>
            <a:endParaRPr lang="en-US"/>
          </a:p>
        </p:txBody>
      </p:sp>
      <p:pic>
        <p:nvPicPr>
          <p:cNvPr id="9" name="Content Placeholder 14" descr="A black and green logo&#10;&#10;AI-generated content may be incorrect.">
            <a:extLst>
              <a:ext uri="{FF2B5EF4-FFF2-40B4-BE49-F238E27FC236}">
                <a16:creationId xmlns:a16="http://schemas.microsoft.com/office/drawing/2014/main" id="{C804A476-26F5-106F-ECEB-FD51DC67A7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0" name="Picture 9" descr="A close up of a logo&#10;&#10;AI-generated content may be incorrect.">
            <a:extLst>
              <a:ext uri="{FF2B5EF4-FFF2-40B4-BE49-F238E27FC236}">
                <a16:creationId xmlns:a16="http://schemas.microsoft.com/office/drawing/2014/main" id="{071DEF80-BE31-060C-C7E2-B4FACC7F8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2818022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C469BF-A243-366E-0091-7AFE4E2DE352}"/>
              </a:ext>
            </a:extLst>
          </p:cNvPr>
          <p:cNvSpPr>
            <a:spLocks noGrp="1"/>
          </p:cNvSpPr>
          <p:nvPr>
            <p:ph idx="1"/>
          </p:nvPr>
        </p:nvSpPr>
        <p:spPr/>
        <p:txBody>
          <a:bodyPr>
            <a:normAutofit fontScale="55000" lnSpcReduction="20000"/>
          </a:bodyPr>
          <a:lstStyle/>
          <a:p>
            <a:pPr marL="0" indent="0">
              <a:lnSpc>
                <a:spcPct val="150000"/>
              </a:lnSpc>
              <a:buNone/>
            </a:pPr>
            <a:r>
              <a:rPr lang="en-US" sz="3200" b="1" dirty="0">
                <a:solidFill>
                  <a:srgbClr val="00B0E9"/>
                </a:solidFill>
              </a:rPr>
              <a:t>Meeting local authorities:</a:t>
            </a:r>
          </a:p>
          <a:p>
            <a:pPr marL="285750" indent="-285750">
              <a:lnSpc>
                <a:spcPct val="150000"/>
              </a:lnSpc>
              <a:buFont typeface="Wingdings" panose="05000000000000000000" pitchFamily="2" charset="2"/>
              <a:buChar char="Ø"/>
            </a:pPr>
            <a:r>
              <a:rPr lang="en-US" dirty="0"/>
              <a:t>Supervisors will introduce themselves to local authorities.</a:t>
            </a:r>
          </a:p>
          <a:p>
            <a:pPr marL="285750" indent="-285750">
              <a:lnSpc>
                <a:spcPct val="150000"/>
              </a:lnSpc>
              <a:buFont typeface="Wingdings" panose="05000000000000000000" pitchFamily="2" charset="2"/>
              <a:buChar char="Ø"/>
            </a:pPr>
            <a:r>
              <a:rPr lang="en-US" dirty="0"/>
              <a:t>They will collaborate with Union and Upazila authorities, BBS officials, and, if necessary, seek support from local residents.</a:t>
            </a:r>
          </a:p>
          <a:p>
            <a:pPr marL="0" indent="0">
              <a:lnSpc>
                <a:spcPct val="150000"/>
              </a:lnSpc>
              <a:buNone/>
            </a:pPr>
            <a:r>
              <a:rPr lang="en-US" sz="3200" b="1" dirty="0">
                <a:solidFill>
                  <a:srgbClr val="00B0E9"/>
                </a:solidFill>
              </a:rPr>
              <a:t>Explaining the purpose of the study:</a:t>
            </a:r>
          </a:p>
          <a:p>
            <a:pPr marL="285750" indent="-285750">
              <a:lnSpc>
                <a:spcPct val="150000"/>
              </a:lnSpc>
              <a:buFont typeface="Wingdings" panose="05000000000000000000" pitchFamily="2" charset="2"/>
              <a:buChar char="Ø"/>
            </a:pPr>
            <a:r>
              <a:rPr lang="en-US" dirty="0"/>
              <a:t>Supervisors will explain the objectives of the research and mapping activities to authorities and community members.</a:t>
            </a:r>
          </a:p>
          <a:p>
            <a:pPr marL="0" indent="0">
              <a:lnSpc>
                <a:spcPct val="150000"/>
              </a:lnSpc>
              <a:buNone/>
            </a:pPr>
            <a:r>
              <a:rPr lang="en-US" sz="3200" b="1" dirty="0">
                <a:solidFill>
                  <a:srgbClr val="00B0E9"/>
                </a:solidFill>
              </a:rPr>
              <a:t>Role of the guide:</a:t>
            </a:r>
          </a:p>
          <a:p>
            <a:pPr marL="285750" indent="-285750">
              <a:lnSpc>
                <a:spcPct val="150000"/>
              </a:lnSpc>
              <a:buFont typeface="Wingdings" panose="05000000000000000000" pitchFamily="2" charset="2"/>
              <a:buChar char="Ø"/>
            </a:pPr>
            <a:r>
              <a:rPr lang="en-US" dirty="0"/>
              <a:t>A community leader or local BBS official will act as a guide, helping community members understand and accept the presence of the data collection team.</a:t>
            </a:r>
          </a:p>
          <a:p>
            <a:endParaRPr lang="en-US" dirty="0"/>
          </a:p>
        </p:txBody>
      </p:sp>
      <p:sp>
        <p:nvSpPr>
          <p:cNvPr id="3" name="Title 2">
            <a:extLst>
              <a:ext uri="{FF2B5EF4-FFF2-40B4-BE49-F238E27FC236}">
                <a16:creationId xmlns:a16="http://schemas.microsoft.com/office/drawing/2014/main" id="{70E7CE0E-CF61-3868-C502-68C32ACA0371}"/>
              </a:ext>
            </a:extLst>
          </p:cNvPr>
          <p:cNvSpPr>
            <a:spLocks noGrp="1"/>
          </p:cNvSpPr>
          <p:nvPr>
            <p:ph type="title"/>
          </p:nvPr>
        </p:nvSpPr>
        <p:spPr/>
        <p:txBody>
          <a:bodyPr/>
          <a:lstStyle/>
          <a:p>
            <a:r>
              <a:rPr lang="en-US" b="1" dirty="0">
                <a:solidFill>
                  <a:srgbClr val="13628F"/>
                </a:solidFill>
                <a:cs typeface="Siyam Rupali" panose="02000500000000020004" pitchFamily="2" charset="0"/>
              </a:rPr>
              <a:t>Identifying EA Boundaries with Guidance from Local Authorities (and BBS Local Officials as Necessary)</a:t>
            </a:r>
            <a:endParaRPr lang="en-US" dirty="0">
              <a:solidFill>
                <a:srgbClr val="13628F"/>
              </a:solidFill>
            </a:endParaRPr>
          </a:p>
        </p:txBody>
      </p:sp>
      <p:sp>
        <p:nvSpPr>
          <p:cNvPr id="6" name="Slide Number Placeholder 5">
            <a:extLst>
              <a:ext uri="{FF2B5EF4-FFF2-40B4-BE49-F238E27FC236}">
                <a16:creationId xmlns:a16="http://schemas.microsoft.com/office/drawing/2014/main" id="{10688356-DD56-CA2A-695D-42F80AA76EC2}"/>
              </a:ext>
            </a:extLst>
          </p:cNvPr>
          <p:cNvSpPr>
            <a:spLocks noGrp="1"/>
          </p:cNvSpPr>
          <p:nvPr>
            <p:ph type="sldNum" sz="quarter" idx="12"/>
          </p:nvPr>
        </p:nvSpPr>
        <p:spPr/>
        <p:txBody>
          <a:bodyPr/>
          <a:lstStyle/>
          <a:p>
            <a:fld id="{101AD1EF-8919-4AD8-81B1-F9EB0586B58D}" type="slidenum">
              <a:rPr lang="en-US" smtClean="0"/>
              <a:t>8</a:t>
            </a:fld>
            <a:endParaRPr lang="en-US"/>
          </a:p>
        </p:txBody>
      </p:sp>
      <p:pic>
        <p:nvPicPr>
          <p:cNvPr id="9" name="Content Placeholder 14" descr="A black and green logo&#10;&#10;AI-generated content may be incorrect.">
            <a:extLst>
              <a:ext uri="{FF2B5EF4-FFF2-40B4-BE49-F238E27FC236}">
                <a16:creationId xmlns:a16="http://schemas.microsoft.com/office/drawing/2014/main" id="{18DF5517-84FA-949B-5363-D04E2FBCEB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0" name="Picture 9" descr="A close up of a logo&#10;&#10;AI-generated content may be incorrect.">
            <a:extLst>
              <a:ext uri="{FF2B5EF4-FFF2-40B4-BE49-F238E27FC236}">
                <a16:creationId xmlns:a16="http://schemas.microsoft.com/office/drawing/2014/main" id="{50DFEA70-6057-EB03-09ED-0F25FD01C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156077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6A6451-47F2-72EF-D06E-E6071F98610A}"/>
              </a:ext>
            </a:extLst>
          </p:cNvPr>
          <p:cNvSpPr>
            <a:spLocks noGrp="1"/>
          </p:cNvSpPr>
          <p:nvPr>
            <p:ph idx="1"/>
          </p:nvPr>
        </p:nvSpPr>
        <p:spPr/>
        <p:txBody>
          <a:bodyPr>
            <a:normAutofit fontScale="55000" lnSpcReduction="20000"/>
          </a:bodyPr>
          <a:lstStyle/>
          <a:p>
            <a:pPr marL="0" indent="0">
              <a:lnSpc>
                <a:spcPct val="150000"/>
              </a:lnSpc>
              <a:spcBef>
                <a:spcPts val="400"/>
              </a:spcBef>
              <a:spcAft>
                <a:spcPts val="0"/>
              </a:spcAft>
              <a:buNone/>
            </a:pPr>
            <a:r>
              <a:rPr lang="en-US" b="1" dirty="0">
                <a:solidFill>
                  <a:srgbClr val="00B0E9"/>
                </a:solidFill>
              </a:rPr>
              <a:t>Identifying EA boundaries:</a:t>
            </a:r>
          </a:p>
          <a:p>
            <a:pPr marL="285750" indent="-285750">
              <a:lnSpc>
                <a:spcPct val="150000"/>
              </a:lnSpc>
              <a:spcBef>
                <a:spcPts val="400"/>
              </a:spcBef>
              <a:spcAft>
                <a:spcPts val="0"/>
              </a:spcAft>
              <a:buFont typeface="Wingdings" panose="05000000000000000000" pitchFamily="2" charset="2"/>
              <a:buChar char="Ø"/>
            </a:pPr>
            <a:r>
              <a:rPr lang="en-US" sz="2800" dirty="0"/>
              <a:t>Work with local authorities and residents to identify the EA boundaries.</a:t>
            </a:r>
          </a:p>
          <a:p>
            <a:pPr marL="0" indent="0">
              <a:lnSpc>
                <a:spcPct val="150000"/>
              </a:lnSpc>
              <a:spcBef>
                <a:spcPts val="400"/>
              </a:spcBef>
              <a:spcAft>
                <a:spcPts val="0"/>
              </a:spcAft>
              <a:buNone/>
            </a:pPr>
            <a:r>
              <a:rPr lang="en-US" b="1" dirty="0">
                <a:solidFill>
                  <a:srgbClr val="00B0E9"/>
                </a:solidFill>
              </a:rPr>
              <a:t>Defining EA boundaries:</a:t>
            </a:r>
          </a:p>
          <a:p>
            <a:pPr marL="285750" indent="-285750">
              <a:lnSpc>
                <a:spcPct val="150000"/>
              </a:lnSpc>
              <a:spcBef>
                <a:spcPts val="400"/>
              </a:spcBef>
              <a:spcAft>
                <a:spcPts val="0"/>
              </a:spcAft>
              <a:buFont typeface="Wingdings" panose="05000000000000000000" pitchFamily="2" charset="2"/>
              <a:buChar char="Ø"/>
            </a:pPr>
            <a:r>
              <a:rPr lang="en-US" sz="2800" dirty="0"/>
              <a:t>Once identified, the team will formally establish the EA boundaries.</a:t>
            </a:r>
          </a:p>
          <a:p>
            <a:pPr marL="0" indent="0">
              <a:lnSpc>
                <a:spcPct val="150000"/>
              </a:lnSpc>
              <a:spcBef>
                <a:spcPts val="400"/>
              </a:spcBef>
              <a:spcAft>
                <a:spcPts val="0"/>
              </a:spcAft>
              <a:buNone/>
            </a:pPr>
            <a:r>
              <a:rPr lang="en-US" b="1" dirty="0">
                <a:solidFill>
                  <a:srgbClr val="00B0E9"/>
                </a:solidFill>
              </a:rPr>
              <a:t>Reconnaissance walk:</a:t>
            </a:r>
          </a:p>
          <a:p>
            <a:pPr marL="285750" indent="-285750">
              <a:lnSpc>
                <a:spcPct val="150000"/>
              </a:lnSpc>
              <a:spcBef>
                <a:spcPts val="400"/>
              </a:spcBef>
              <a:spcAft>
                <a:spcPts val="0"/>
              </a:spcAft>
              <a:buFont typeface="Wingdings" panose="05000000000000000000" pitchFamily="2" charset="2"/>
              <a:buChar char="Ø"/>
            </a:pPr>
            <a:r>
              <a:rPr lang="en-US" sz="2800" dirty="0"/>
              <a:t>Identify natural divisions within the EA (e.g., roads, blocks, neighborhoods, boundary walls, open fields, or landmarks such as schools, mosques, and markets).</a:t>
            </a:r>
          </a:p>
          <a:p>
            <a:pPr marL="0" indent="0">
              <a:lnSpc>
                <a:spcPct val="150000"/>
              </a:lnSpc>
              <a:spcBef>
                <a:spcPts val="400"/>
              </a:spcBef>
              <a:spcAft>
                <a:spcPts val="0"/>
              </a:spcAft>
              <a:buNone/>
            </a:pPr>
            <a:r>
              <a:rPr lang="en-US" sz="2800" b="1" dirty="0">
                <a:solidFill>
                  <a:srgbClr val="00B0E9"/>
                </a:solidFill>
              </a:rPr>
              <a:t>Dividing dwellings into clusters:</a:t>
            </a:r>
          </a:p>
          <a:p>
            <a:pPr marL="285750" indent="-285750">
              <a:lnSpc>
                <a:spcPct val="150000"/>
              </a:lnSpc>
              <a:spcBef>
                <a:spcPts val="400"/>
              </a:spcBef>
              <a:spcAft>
                <a:spcPts val="0"/>
              </a:spcAft>
              <a:buFont typeface="Wingdings" panose="05000000000000000000" pitchFamily="2" charset="2"/>
              <a:buChar char="Ø"/>
            </a:pPr>
            <a:r>
              <a:rPr lang="en-US" sz="2800" dirty="0"/>
              <a:t>Based on the size of the EA and other considerations, supervisors or co-supervisors will help divide dwellings into clusters near natural boundaries.</a:t>
            </a:r>
          </a:p>
          <a:p>
            <a:pPr marL="0" indent="0">
              <a:lnSpc>
                <a:spcPct val="150000"/>
              </a:lnSpc>
              <a:spcBef>
                <a:spcPts val="400"/>
              </a:spcBef>
              <a:spcAft>
                <a:spcPts val="0"/>
              </a:spcAft>
              <a:buNone/>
            </a:pPr>
            <a:r>
              <a:rPr lang="en-US" sz="2800" b="1" dirty="0">
                <a:solidFill>
                  <a:srgbClr val="00B0E9"/>
                </a:solidFill>
              </a:rPr>
              <a:t>Starting the household listing:</a:t>
            </a:r>
          </a:p>
          <a:p>
            <a:pPr marL="285750" indent="-285750">
              <a:lnSpc>
                <a:spcPct val="150000"/>
              </a:lnSpc>
              <a:spcBef>
                <a:spcPts val="400"/>
              </a:spcBef>
              <a:spcAft>
                <a:spcPts val="0"/>
              </a:spcAft>
              <a:buFont typeface="Wingdings" panose="05000000000000000000" pitchFamily="2" charset="2"/>
              <a:buChar char="Ø"/>
            </a:pPr>
            <a:r>
              <a:rPr lang="en-US" sz="2800" dirty="0"/>
              <a:t>Begin listing households sequentially from one edge of the EA boundary.</a:t>
            </a:r>
            <a:endParaRPr lang="en-US" sz="2800" b="1" dirty="0">
              <a:solidFill>
                <a:srgbClr val="2A8192"/>
              </a:solidFill>
            </a:endParaRPr>
          </a:p>
        </p:txBody>
      </p:sp>
      <p:sp>
        <p:nvSpPr>
          <p:cNvPr id="3" name="Title 2">
            <a:extLst>
              <a:ext uri="{FF2B5EF4-FFF2-40B4-BE49-F238E27FC236}">
                <a16:creationId xmlns:a16="http://schemas.microsoft.com/office/drawing/2014/main" id="{F1DFCD0F-D968-DC5F-941A-E3F0F229B228}"/>
              </a:ext>
            </a:extLst>
          </p:cNvPr>
          <p:cNvSpPr>
            <a:spLocks noGrp="1"/>
          </p:cNvSpPr>
          <p:nvPr>
            <p:ph type="title"/>
          </p:nvPr>
        </p:nvSpPr>
        <p:spPr/>
        <p:txBody>
          <a:bodyPr/>
          <a:lstStyle/>
          <a:p>
            <a:r>
              <a:rPr lang="en-US" b="1" dirty="0">
                <a:solidFill>
                  <a:srgbClr val="13628F"/>
                </a:solidFill>
                <a:cs typeface="Siyam Rupali" panose="02000500000000020004" pitchFamily="2" charset="0"/>
              </a:rPr>
              <a:t>Identifying EA Boundaries with Guidance from Local Authorities (Continued)</a:t>
            </a:r>
            <a:endParaRPr lang="en-US" dirty="0">
              <a:solidFill>
                <a:srgbClr val="13628F"/>
              </a:solidFill>
            </a:endParaRPr>
          </a:p>
        </p:txBody>
      </p:sp>
      <p:sp>
        <p:nvSpPr>
          <p:cNvPr id="6" name="Slide Number Placeholder 5">
            <a:extLst>
              <a:ext uri="{FF2B5EF4-FFF2-40B4-BE49-F238E27FC236}">
                <a16:creationId xmlns:a16="http://schemas.microsoft.com/office/drawing/2014/main" id="{34806B37-763E-CC6E-90EF-544C7724A48A}"/>
              </a:ext>
            </a:extLst>
          </p:cNvPr>
          <p:cNvSpPr>
            <a:spLocks noGrp="1"/>
          </p:cNvSpPr>
          <p:nvPr>
            <p:ph type="sldNum" sz="quarter" idx="12"/>
          </p:nvPr>
        </p:nvSpPr>
        <p:spPr/>
        <p:txBody>
          <a:bodyPr/>
          <a:lstStyle/>
          <a:p>
            <a:fld id="{101AD1EF-8919-4AD8-81B1-F9EB0586B58D}" type="slidenum">
              <a:rPr lang="en-US" smtClean="0"/>
              <a:t>9</a:t>
            </a:fld>
            <a:endParaRPr lang="en-US"/>
          </a:p>
        </p:txBody>
      </p:sp>
      <p:pic>
        <p:nvPicPr>
          <p:cNvPr id="9" name="Content Placeholder 14" descr="A black and green logo&#10;&#10;AI-generated content may be incorrect.">
            <a:extLst>
              <a:ext uri="{FF2B5EF4-FFF2-40B4-BE49-F238E27FC236}">
                <a16:creationId xmlns:a16="http://schemas.microsoft.com/office/drawing/2014/main" id="{CF9385D2-2DE7-151B-7FA5-A09059328C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5" y="6076069"/>
            <a:ext cx="1338958" cy="749816"/>
          </a:xfrm>
          <a:prstGeom prst="rect">
            <a:avLst/>
          </a:prstGeom>
        </p:spPr>
      </p:pic>
      <p:pic>
        <p:nvPicPr>
          <p:cNvPr id="10" name="Picture 9" descr="A close up of a logo&#10;&#10;AI-generated content may be incorrect.">
            <a:extLst>
              <a:ext uri="{FF2B5EF4-FFF2-40B4-BE49-F238E27FC236}">
                <a16:creationId xmlns:a16="http://schemas.microsoft.com/office/drawing/2014/main" id="{61E0D72A-874E-9BE1-D826-4BF4BBB83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779" y="6173629"/>
            <a:ext cx="2037578" cy="554411"/>
          </a:xfrm>
          <a:prstGeom prst="rect">
            <a:avLst/>
          </a:prstGeom>
        </p:spPr>
      </p:pic>
    </p:spTree>
    <p:extLst>
      <p:ext uri="{BB962C8B-B14F-4D97-AF65-F5344CB8AC3E}">
        <p14:creationId xmlns:p14="http://schemas.microsoft.com/office/powerpoint/2010/main" val="2675661162"/>
      </p:ext>
    </p:extLst>
  </p:cSld>
  <p:clrMapOvr>
    <a:masterClrMapping/>
  </p:clrMapOvr>
</p:sld>
</file>

<file path=ppt/theme/theme1.xml><?xml version="1.0" encoding="utf-8"?>
<a:theme xmlns:a="http://schemas.openxmlformats.org/drawingml/2006/main" name="Office Theme">
  <a:themeElements>
    <a:clrScheme name="DataDENT">
      <a:dk1>
        <a:sysClr val="windowText" lastClr="000000"/>
      </a:dk1>
      <a:lt1>
        <a:sysClr val="window" lastClr="FFFFFF"/>
      </a:lt1>
      <a:dk2>
        <a:srgbClr val="44546A"/>
      </a:dk2>
      <a:lt2>
        <a:srgbClr val="E7E6E6"/>
      </a:lt2>
      <a:accent1>
        <a:srgbClr val="097E73"/>
      </a:accent1>
      <a:accent2>
        <a:srgbClr val="F5CE20"/>
      </a:accent2>
      <a:accent3>
        <a:srgbClr val="00BADE"/>
      </a:accent3>
      <a:accent4>
        <a:srgbClr val="0E6190"/>
      </a:accent4>
      <a:accent5>
        <a:srgbClr val="14384A"/>
      </a:accent5>
      <a:accent6>
        <a:srgbClr val="7F7F7F"/>
      </a:accent6>
      <a:hlink>
        <a:srgbClr val="097E73"/>
      </a:hlink>
      <a:folHlink>
        <a:srgbClr val="0E6190"/>
      </a:folHlink>
    </a:clrScheme>
    <a:fontScheme name="DataDENT Font Theme">
      <a:majorFont>
        <a:latin typeface="IBM Plex Sans SemiBold"/>
        <a:ea typeface=""/>
        <a:cs typeface=""/>
      </a:majorFont>
      <a:minorFont>
        <a:latin typeface="IBM Plex Sans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F6FDA9-62A7-43EC-80BF-6E9AFFF7EA79}" vid="{0884D76A-C7D1-4610-BABD-2A182FC2B1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OW-Document" ma:contentTypeID="0x010100C4C8B401AAE50B4896808F1C5415D9AD008C3481A9CA41C948819B32D78B5E132C" ma:contentTypeVersion="12" ma:contentTypeDescription="Create a new document." ma:contentTypeScope="" ma:versionID="5c387fbfdb842f18dbd2ee6a22a3d753">
  <xsd:schema xmlns:xsd="http://www.w3.org/2001/XMLSchema" xmlns:xs="http://www.w3.org/2001/XMLSchema" xmlns:p="http://schemas.microsoft.com/office/2006/metadata/properties" xmlns:ns2="2af4539b-39f3-4771-ac1a-16de5a20c394" xmlns:ns3="fb0a1a15-3664-4709-9c30-50edc960fca2" xmlns:ns4="92c40e31-e7aa-4429-9ef9-21a50cce1aae" targetNamespace="http://schemas.microsoft.com/office/2006/metadata/properties" ma:root="true" ma:fieldsID="483be216f395ced021f98b9640a5803e" ns2:_="" ns3:_="" ns4:_="">
    <xsd:import namespace="2af4539b-39f3-4771-ac1a-16de5a20c394"/>
    <xsd:import namespace="fb0a1a15-3664-4709-9c30-50edc960fca2"/>
    <xsd:import namespace="92c40e31-e7aa-4429-9ef9-21a50cce1aae"/>
    <xsd:element name="properties">
      <xsd:complexType>
        <xsd:sequence>
          <xsd:element name="documentManagement">
            <xsd:complexType>
              <xsd:all>
                <xsd:element ref="ns2:kd16009dc51444af92aa78db77815af5" minOccurs="0"/>
                <xsd:element ref="ns2:TaxCatchAll" minOccurs="0"/>
                <xsd:element ref="ns2:TaxCatchAllLabel" minOccurs="0"/>
                <xsd:element ref="ns2:OW-Author" minOccurs="0"/>
                <xsd:element ref="ns2:OW-BriefDescription"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EventHashCode" minOccurs="0"/>
                <xsd:element ref="ns3:MediaServiceGenerationTim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4539b-39f3-4771-ac1a-16de5a20c394" elementFormDefault="qualified">
    <xsd:import namespace="http://schemas.microsoft.com/office/2006/documentManagement/types"/>
    <xsd:import namespace="http://schemas.microsoft.com/office/infopath/2007/PartnerControls"/>
    <xsd:element name="kd16009dc51444af92aa78db77815af5" ma:index="8" nillable="true" ma:taxonomy="true" ma:internalName="kd16009dc51444af92aa78db77815af5" ma:taxonomyFieldName="OW_x002d_Topics" ma:displayName="OW-Topics" ma:default="124;#Nutrition|10699c8a-4efe-400d-a069-1f71dbc18681;#158;#Data Platforms|248a0299-6c07-44ee-8a4b-37ea903a7c5a" ma:fieldId="{4d16009d-c514-44af-92aa-78db77815af5}" ma:taxonomyMulti="true" ma:sspId="99a65aa6-ac8d-46e4-9aa8-b40f8e8101fc" ma:termSetId="a91bfab0-4954-4226-aefc-bfb92684985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2858f98-1365-490f-9ce0-cc7840cd00c3}" ma:internalName="TaxCatchAll" ma:showField="CatchAllData"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2858f98-1365-490f-9ce0-cc7840cd00c3}" ma:internalName="TaxCatchAllLabel" ma:readOnly="true" ma:showField="CatchAllDataLabel"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OW-Author" ma:index="12" nillable="true" ma:displayName="OW-Author" ma:list="UserInfo" ma:SharePointGroup="0" ma:internalName="OW_x002d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BriefDescription" ma:index="13" nillable="true" ma:displayName="OW-Brief Description" ma:internalName="OW_x002d_Brief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a1a15-3664-4709-9c30-50edc960fca2"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8" nillable="true" ma:displayName="MediaServiceAutoTags" ma:internalName="MediaServiceAutoTags"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c40e31-e7aa-4429-9ef9-21a50cce1aa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af4539b-39f3-4771-ac1a-16de5a20c394">
      <Value>158</Value>
      <Value>124</Value>
    </TaxCatchAll>
    <kd16009dc51444af92aa78db77815af5 xmlns="2af4539b-39f3-4771-ac1a-16de5a20c394">
      <Terms xmlns="http://schemas.microsoft.com/office/infopath/2007/PartnerControls">
        <TermInfo xmlns="http://schemas.microsoft.com/office/infopath/2007/PartnerControls">
          <TermName xmlns="http://schemas.microsoft.com/office/infopath/2007/PartnerControls">Nutrition</TermName>
          <TermId xmlns="http://schemas.microsoft.com/office/infopath/2007/PartnerControls">10699c8a-4efe-400d-a069-1f71dbc18681</TermId>
        </TermInfo>
        <TermInfo xmlns="http://schemas.microsoft.com/office/infopath/2007/PartnerControls">
          <TermName xmlns="http://schemas.microsoft.com/office/infopath/2007/PartnerControls">Data Platforms</TermName>
          <TermId xmlns="http://schemas.microsoft.com/office/infopath/2007/PartnerControls">248a0299-6c07-44ee-8a4b-37ea903a7c5a</TermId>
        </TermInfo>
      </Terms>
    </kd16009dc51444af92aa78db77815af5>
    <OW-Author xmlns="2af4539b-39f3-4771-ac1a-16de5a20c394">
      <UserInfo>
        <DisplayName/>
        <AccountId xsi:nil="true"/>
        <AccountType/>
      </UserInfo>
    </OW-Author>
    <OW-BriefDescription xmlns="2af4539b-39f3-4771-ac1a-16de5a20c39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C30FAC-42EC-4F12-AE27-57D5A241F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4539b-39f3-4771-ac1a-16de5a20c394"/>
    <ds:schemaRef ds:uri="fb0a1a15-3664-4709-9c30-50edc960fca2"/>
    <ds:schemaRef ds:uri="92c40e31-e7aa-4429-9ef9-21a50cce1a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A9D3ED-6339-4778-B054-183BB0501343}">
  <ds:schemaRefs>
    <ds:schemaRef ds:uri="http://purl.org/dc/elements/1.1/"/>
    <ds:schemaRef ds:uri="http://schemas.microsoft.com/office/infopath/2007/PartnerControls"/>
    <ds:schemaRef ds:uri="http://schemas.microsoft.com/office/2006/documentManagement/types"/>
    <ds:schemaRef ds:uri="http://www.w3.org/XML/1998/namespace"/>
    <ds:schemaRef ds:uri="http://purl.org/dc/terms/"/>
    <ds:schemaRef ds:uri="http://schemas.openxmlformats.org/package/2006/metadata/core-properties"/>
    <ds:schemaRef ds:uri="fb0a1a15-3664-4709-9c30-50edc960fca2"/>
    <ds:schemaRef ds:uri="http://purl.org/dc/dcmitype/"/>
    <ds:schemaRef ds:uri="92c40e31-e7aa-4429-9ef9-21a50cce1aae"/>
    <ds:schemaRef ds:uri="2af4539b-39f3-4771-ac1a-16de5a20c394"/>
    <ds:schemaRef ds:uri="http://schemas.microsoft.com/office/2006/metadata/properties"/>
  </ds:schemaRefs>
</ds:datastoreItem>
</file>

<file path=customXml/itemProps3.xml><?xml version="1.0" encoding="utf-8"?>
<ds:datastoreItem xmlns:ds="http://schemas.openxmlformats.org/officeDocument/2006/customXml" ds:itemID="{DF198E7C-355D-41F6-9E07-AE5AF1C39D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DataDENT_PP template_blue-old</Template>
  <TotalTime>183</TotalTime>
  <Words>2104</Words>
  <Application>Microsoft Office PowerPoint</Application>
  <PresentationFormat>Widescreen</PresentationFormat>
  <Paragraphs>387</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Arial</vt:lpstr>
      <vt:lpstr>Calibri</vt:lpstr>
      <vt:lpstr>Georgia</vt:lpstr>
      <vt:lpstr>IBM Plex Sans Text</vt:lpstr>
      <vt:lpstr>Siyam Rupali</vt:lpstr>
      <vt:lpstr>Times New Roman</vt:lpstr>
      <vt:lpstr>Tw Cen MT</vt:lpstr>
      <vt:lpstr>Wingdings</vt:lpstr>
      <vt:lpstr>Office Theme</vt:lpstr>
      <vt:lpstr>PowerPoint Presentation</vt:lpstr>
      <vt:lpstr>PowerPoint Presentation</vt:lpstr>
      <vt:lpstr>PowerPoint Presentation</vt:lpstr>
      <vt:lpstr>Overview of the Process</vt:lpstr>
      <vt:lpstr>EA Boundary Identification</vt:lpstr>
      <vt:lpstr>  EA Boundary Identification </vt:lpstr>
      <vt:lpstr>Use of digital maps at the field level for EA boundary identification</vt:lpstr>
      <vt:lpstr>Identifying EA Boundaries with Guidance from Local Authorities (and BBS Local Officials as Necessary)</vt:lpstr>
      <vt:lpstr>Identifying EA Boundaries with Guidance from Local Authorities (Continued)</vt:lpstr>
      <vt:lpstr>  Activity (EA Boundary Identification)  </vt:lpstr>
      <vt:lpstr>Mapping example</vt:lpstr>
      <vt:lpstr>PowerPoint Presentation</vt:lpstr>
      <vt:lpstr>Household Listing</vt:lpstr>
      <vt:lpstr>Household Listing (contd.​)</vt:lpstr>
      <vt:lpstr>Household Listing Exercise</vt:lpstr>
      <vt:lpstr>Random Sampling of Households</vt:lpstr>
      <vt:lpstr>Sample Allocation to Interviewers</vt:lpstr>
      <vt:lpstr>Sample Allocation Example </vt:lpstr>
      <vt:lpstr>Overall Procedure During HH Listing </vt:lpstr>
      <vt:lpstr>Procedure when HH&gt;300 in EA</vt:lpstr>
      <vt:lpstr>Preparing for fieldwork (team organization, contacts, supplies and documents) </vt:lpstr>
      <vt:lpstr>Sample support letter</vt:lpstr>
      <vt:lpstr>PowerPoint Presentation</vt:lpstr>
      <vt:lpstr>Segmentation for large Enumeration Areas (EAs)</vt:lpstr>
      <vt:lpstr>Segmentation for large Enumeration Areas (EAs)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Riley Auer</dc:creator>
  <cp:lastModifiedBy>Sultana, Sharmin</cp:lastModifiedBy>
  <cp:revision>74</cp:revision>
  <dcterms:created xsi:type="dcterms:W3CDTF">2020-06-15T20:57:07Z</dcterms:created>
  <dcterms:modified xsi:type="dcterms:W3CDTF">2025-12-19T20:58:21Z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0x010100C4C8B401AAE50B4896808F1C5415D9AD008C3481A9CA41C948819B32D78B5E132C</vt:lpwstr>
  </property>
  <property fmtid="{D5CDD505-2E9C-101B-9397-08002B2CF9AE}" pid="3" name="OW-Topics">
    <vt:lpwstr>124;#Nutrition|10699c8a-4efe-400d-a069-1f71dbc18681;#158;#Data Platforms|248a0299-6c07-44ee-8a4b-37ea903a7c5a</vt:lpwstr>
  </property>
</Properties>
</file>